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0" autoAdjust="0"/>
    <p:restoredTop sz="99154" autoAdjust="0"/>
  </p:normalViewPr>
  <p:slideViewPr>
    <p:cSldViewPr snapToGrid="0" snapToObjects="1">
      <p:cViewPr varScale="1">
        <p:scale>
          <a:sx n="57" d="100"/>
          <a:sy n="57" d="100"/>
        </p:scale>
        <p:origin x="118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743139-91CB-2D41-8F2E-175FE2BE153A}" type="doc">
      <dgm:prSet loTypeId="urn:microsoft.com/office/officeart/2005/8/layout/matrix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2F5C68-942A-0A49-8C4C-30EF3212EB3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smtClean="0">
              <a:solidFill>
                <a:schemeClr val="tx1"/>
              </a:solidFill>
              <a:latin typeface="Calibri"/>
              <a:cs typeface="Calibri"/>
            </a:rPr>
            <a:t>Violence and abuse from partners, family members, paid or unpaid ‘</a:t>
          </a:r>
          <a:r>
            <a:rPr lang="en-US" sz="1800" dirty="0" err="1" smtClean="0">
              <a:solidFill>
                <a:schemeClr val="tx1"/>
              </a:solidFill>
              <a:latin typeface="Calibri"/>
              <a:cs typeface="Calibri"/>
            </a:rPr>
            <a:t>carers</a:t>
          </a:r>
          <a:r>
            <a:rPr lang="en-US" sz="1800" dirty="0" smtClean="0">
              <a:solidFill>
                <a:schemeClr val="tx1"/>
              </a:solidFill>
              <a:latin typeface="Calibri"/>
              <a:cs typeface="Calibri"/>
            </a:rPr>
            <a:t>’ at home, forced marriage, sexual exploitation, cuckooing, trafficking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dirty="0"/>
        </a:p>
      </dgm:t>
    </dgm:pt>
    <dgm:pt modelId="{236183BB-B29F-6147-94CD-65E264C10327}" type="parTrans" cxnId="{92A8FE06-BCF8-0744-8D86-C17249B76A3D}">
      <dgm:prSet/>
      <dgm:spPr/>
      <dgm:t>
        <a:bodyPr/>
        <a:lstStyle/>
        <a:p>
          <a:endParaRPr lang="en-US"/>
        </a:p>
      </dgm:t>
    </dgm:pt>
    <dgm:pt modelId="{9F637F80-00AD-AA45-A5F6-4ECA16BA7FE5}" type="sibTrans" cxnId="{92A8FE06-BCF8-0744-8D86-C17249B76A3D}">
      <dgm:prSet/>
      <dgm:spPr/>
      <dgm:t>
        <a:bodyPr/>
        <a:lstStyle/>
        <a:p>
          <a:endParaRPr lang="en-US"/>
        </a:p>
      </dgm:t>
    </dgm:pt>
    <dgm:pt modelId="{B12ABEE1-B9A3-E046-8370-45184EF793A4}">
      <dgm:prSet phldrT="[Text]"/>
      <dgm:spPr/>
      <dgm:t>
        <a:bodyPr/>
        <a:lstStyle/>
        <a:p>
          <a:endParaRPr lang="en-US"/>
        </a:p>
      </dgm:t>
    </dgm:pt>
    <dgm:pt modelId="{F6C7C826-CE67-3D4B-971E-4FFBD873726D}" type="parTrans" cxnId="{9E3A0EE9-C3A7-854F-9E0C-19B05BEBEB60}">
      <dgm:prSet/>
      <dgm:spPr/>
      <dgm:t>
        <a:bodyPr/>
        <a:lstStyle/>
        <a:p>
          <a:endParaRPr lang="en-US"/>
        </a:p>
      </dgm:t>
    </dgm:pt>
    <dgm:pt modelId="{8D4292F6-E733-224C-A441-24CB440839BB}" type="sibTrans" cxnId="{9E3A0EE9-C3A7-854F-9E0C-19B05BEBEB60}">
      <dgm:prSet/>
      <dgm:spPr/>
      <dgm:t>
        <a:bodyPr/>
        <a:lstStyle/>
        <a:p>
          <a:endParaRPr lang="en-US"/>
        </a:p>
      </dgm:t>
    </dgm:pt>
    <dgm:pt modelId="{163037CB-3664-CE43-8011-56D7A878A84C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sz="2000" b="1" dirty="0" smtClean="0">
              <a:solidFill>
                <a:schemeClr val="tx1"/>
              </a:solidFill>
              <a:latin typeface="Calibri"/>
              <a:cs typeface="Calibri"/>
            </a:rPr>
            <a:t>50% of disabled women have experienced violence in their lives, 33% of non-disabled women</a:t>
          </a:r>
          <a:endParaRPr lang="en-US" sz="2000" dirty="0"/>
        </a:p>
      </dgm:t>
    </dgm:pt>
    <dgm:pt modelId="{C73E8159-4377-804F-B91D-3EBF38862C28}" type="sibTrans" cxnId="{BC37D6FD-A5CE-FC4F-9D0E-158B25AF3408}">
      <dgm:prSet/>
      <dgm:spPr/>
      <dgm:t>
        <a:bodyPr/>
        <a:lstStyle/>
        <a:p>
          <a:endParaRPr lang="en-US"/>
        </a:p>
      </dgm:t>
    </dgm:pt>
    <dgm:pt modelId="{34B26F75-EA7F-2F48-A664-FDA1F48480BA}" type="parTrans" cxnId="{BC37D6FD-A5CE-FC4F-9D0E-158B25AF3408}">
      <dgm:prSet/>
      <dgm:spPr/>
      <dgm:t>
        <a:bodyPr/>
        <a:lstStyle/>
        <a:p>
          <a:endParaRPr lang="en-US"/>
        </a:p>
      </dgm:t>
    </dgm:pt>
    <dgm:pt modelId="{D08E8F70-CF81-7647-BE93-3BD189E37D54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  <a:latin typeface="Calibri"/>
              <a:cs typeface="Calibri"/>
            </a:rPr>
            <a:t>Disabled women are </a:t>
          </a:r>
          <a:r>
            <a:rPr lang="en-US" sz="1800" u="sng" dirty="0" smtClean="0">
              <a:solidFill>
                <a:schemeClr val="tx1"/>
              </a:solidFill>
              <a:latin typeface="Calibri"/>
              <a:cs typeface="Calibri"/>
            </a:rPr>
            <a:t>at least</a:t>
          </a:r>
          <a:r>
            <a:rPr lang="en-US" sz="1800" dirty="0" smtClean="0">
              <a:solidFill>
                <a:schemeClr val="tx1"/>
              </a:solidFill>
              <a:latin typeface="Calibri"/>
              <a:cs typeface="Calibri"/>
            </a:rPr>
            <a:t> 2-3 times more likely to experience domestic abuse that non-disabled women and up to 5 times more likely to experience sexual violence</a:t>
          </a:r>
        </a:p>
      </dgm:t>
    </dgm:pt>
    <dgm:pt modelId="{DB5A604E-A1D4-6645-8104-4512EDF4A728}" type="parTrans" cxnId="{8732B296-A576-6342-B085-7CCD1E707018}">
      <dgm:prSet/>
      <dgm:spPr/>
      <dgm:t>
        <a:bodyPr/>
        <a:lstStyle/>
        <a:p>
          <a:endParaRPr lang="en-US"/>
        </a:p>
      </dgm:t>
    </dgm:pt>
    <dgm:pt modelId="{70B5FD3B-A044-DF42-9361-4744828193A2}" type="sibTrans" cxnId="{8732B296-A576-6342-B085-7CCD1E707018}">
      <dgm:prSet/>
      <dgm:spPr/>
      <dgm:t>
        <a:bodyPr/>
        <a:lstStyle/>
        <a:p>
          <a:endParaRPr lang="en-US"/>
        </a:p>
      </dgm:t>
    </dgm:pt>
    <dgm:pt modelId="{AAED8F59-F290-AF4B-AA4D-F9BDCD77752A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Calibri"/>
              <a:cs typeface="Calibri"/>
            </a:rPr>
            <a:t>Sexual and physical violence in ‘care’ and institutional settings: by paid or unpaid ‘</a:t>
          </a:r>
          <a:r>
            <a:rPr lang="en-US" dirty="0" err="1" smtClean="0">
              <a:solidFill>
                <a:schemeClr val="tx1"/>
              </a:solidFill>
              <a:latin typeface="Calibri"/>
              <a:cs typeface="Calibri"/>
            </a:rPr>
            <a:t>carers</a:t>
          </a:r>
          <a:r>
            <a:rPr lang="en-US" dirty="0" smtClean="0">
              <a:solidFill>
                <a:schemeClr val="tx1"/>
              </a:solidFill>
              <a:latin typeface="Calibri"/>
              <a:cs typeface="Calibri"/>
            </a:rPr>
            <a:t>’, fellow residents, staff members, volunteers etc in day </a:t>
          </a:r>
          <a:r>
            <a:rPr lang="en-US" dirty="0" err="1" smtClean="0">
              <a:solidFill>
                <a:schemeClr val="tx1"/>
              </a:solidFill>
              <a:latin typeface="Calibri"/>
              <a:cs typeface="Calibri"/>
            </a:rPr>
            <a:t>centres</a:t>
          </a:r>
          <a:r>
            <a:rPr lang="en-US" dirty="0" smtClean="0">
              <a:solidFill>
                <a:schemeClr val="tx1"/>
              </a:solidFill>
              <a:latin typeface="Calibri"/>
              <a:cs typeface="Calibri"/>
            </a:rPr>
            <a:t>, group homes, residential homes, mental health units etc </a:t>
          </a:r>
          <a:endParaRPr lang="en-US" dirty="0">
            <a:solidFill>
              <a:schemeClr val="tx1"/>
            </a:solidFill>
            <a:latin typeface="Calibri"/>
            <a:cs typeface="Calibri"/>
          </a:endParaRPr>
        </a:p>
      </dgm:t>
    </dgm:pt>
    <dgm:pt modelId="{E8D750C2-44D8-F443-ACBB-E286A70BBDF4}" type="parTrans" cxnId="{15E01AC5-50E7-0041-B1FC-AE36C1FE9D4D}">
      <dgm:prSet/>
      <dgm:spPr/>
      <dgm:t>
        <a:bodyPr/>
        <a:lstStyle/>
        <a:p>
          <a:endParaRPr lang="en-US"/>
        </a:p>
      </dgm:t>
    </dgm:pt>
    <dgm:pt modelId="{DBFE49E1-6C67-EC44-90A7-2D43C8339E2B}" type="sibTrans" cxnId="{15E01AC5-50E7-0041-B1FC-AE36C1FE9D4D}">
      <dgm:prSet/>
      <dgm:spPr/>
      <dgm:t>
        <a:bodyPr/>
        <a:lstStyle/>
        <a:p>
          <a:endParaRPr lang="en-US"/>
        </a:p>
      </dgm:t>
    </dgm:pt>
    <dgm:pt modelId="{8C259F46-5AED-DD41-8887-A7FCC27776EA}" type="pres">
      <dgm:prSet presAssocID="{44743139-91CB-2D41-8F2E-175FE2BE153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FFA13A-E098-684B-80FF-93DFFDEFE3DF}" type="pres">
      <dgm:prSet presAssocID="{44743139-91CB-2D41-8F2E-175FE2BE153A}" presName="axisShape" presStyleLbl="bgShp" presStyleIdx="0" presStyleCnt="1"/>
      <dgm:spPr/>
    </dgm:pt>
    <dgm:pt modelId="{7FCC582F-79F9-6E46-A5D9-036094EE8E7A}" type="pres">
      <dgm:prSet presAssocID="{44743139-91CB-2D41-8F2E-175FE2BE153A}" presName="rect1" presStyleLbl="node1" presStyleIdx="0" presStyleCnt="4" custScaleX="167865" custLinFactNeighborX="-61098" custLinFactNeighborY="-162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88D42-80BC-7743-AC0B-1401C118321E}" type="pres">
      <dgm:prSet presAssocID="{44743139-91CB-2D41-8F2E-175FE2BE153A}" presName="rect2" presStyleLbl="node1" presStyleIdx="1" presStyleCnt="4" custScaleX="202047" custScaleY="107351" custLinFactNeighborX="30512" custLinFactNeighborY="-181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8A6D6-DC03-1D4F-9415-274BF58D9CC1}" type="pres">
      <dgm:prSet presAssocID="{44743139-91CB-2D41-8F2E-175FE2BE153A}" presName="rect3" presStyleLbl="node1" presStyleIdx="2" presStyleCnt="4" custScaleX="169683" custLinFactNeighborX="-60189" custLinFactNeighborY="-263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22E9D-5A07-7143-8F96-263E44B1EBB3}" type="pres">
      <dgm:prSet presAssocID="{44743139-91CB-2D41-8F2E-175FE2BE153A}" presName="rect4" presStyleLbl="node1" presStyleIdx="3" presStyleCnt="4" custScaleX="204247" custScaleY="101986" custLinFactNeighborX="31900" custLinFactNeighborY="-214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FD9A62-7F7B-C142-8C43-367AE83D1091}" type="presOf" srcId="{D08E8F70-CF81-7647-BE93-3BD189E37D54}" destId="{48C88D42-80BC-7743-AC0B-1401C118321E}" srcOrd="0" destOrd="0" presId="urn:microsoft.com/office/officeart/2005/8/layout/matrix2"/>
    <dgm:cxn modelId="{F20E5E61-3393-1641-9AAB-BFD01FA7DAA6}" type="presOf" srcId="{163037CB-3664-CE43-8011-56D7A878A84C}" destId="{7FCC582F-79F9-6E46-A5D9-036094EE8E7A}" srcOrd="0" destOrd="0" presId="urn:microsoft.com/office/officeart/2005/8/layout/matrix2"/>
    <dgm:cxn modelId="{D35E9A97-7250-CB48-ADFA-45295C7B98BD}" type="presOf" srcId="{44743139-91CB-2D41-8F2E-175FE2BE153A}" destId="{8C259F46-5AED-DD41-8887-A7FCC27776EA}" srcOrd="0" destOrd="0" presId="urn:microsoft.com/office/officeart/2005/8/layout/matrix2"/>
    <dgm:cxn modelId="{DB46784A-D12C-5549-80E7-7C4CA36220F0}" type="presOf" srcId="{AAED8F59-F290-AF4B-AA4D-F9BDCD77752A}" destId="{8E522E9D-5A07-7143-8F96-263E44B1EBB3}" srcOrd="0" destOrd="0" presId="urn:microsoft.com/office/officeart/2005/8/layout/matrix2"/>
    <dgm:cxn modelId="{9E52607E-738C-DE47-B03A-9CA154BA0994}" type="presOf" srcId="{572F5C68-942A-0A49-8C4C-30EF3212EB31}" destId="{6BF8A6D6-DC03-1D4F-9415-274BF58D9CC1}" srcOrd="0" destOrd="0" presId="urn:microsoft.com/office/officeart/2005/8/layout/matrix2"/>
    <dgm:cxn modelId="{9E3A0EE9-C3A7-854F-9E0C-19B05BEBEB60}" srcId="{44743139-91CB-2D41-8F2E-175FE2BE153A}" destId="{B12ABEE1-B9A3-E046-8370-45184EF793A4}" srcOrd="4" destOrd="0" parTransId="{F6C7C826-CE67-3D4B-971E-4FFBD873726D}" sibTransId="{8D4292F6-E733-224C-A441-24CB440839BB}"/>
    <dgm:cxn modelId="{8732B296-A576-6342-B085-7CCD1E707018}" srcId="{44743139-91CB-2D41-8F2E-175FE2BE153A}" destId="{D08E8F70-CF81-7647-BE93-3BD189E37D54}" srcOrd="1" destOrd="0" parTransId="{DB5A604E-A1D4-6645-8104-4512EDF4A728}" sibTransId="{70B5FD3B-A044-DF42-9361-4744828193A2}"/>
    <dgm:cxn modelId="{BC37D6FD-A5CE-FC4F-9D0E-158B25AF3408}" srcId="{44743139-91CB-2D41-8F2E-175FE2BE153A}" destId="{163037CB-3664-CE43-8011-56D7A878A84C}" srcOrd="0" destOrd="0" parTransId="{34B26F75-EA7F-2F48-A664-FDA1F48480BA}" sibTransId="{C73E8159-4377-804F-B91D-3EBF38862C28}"/>
    <dgm:cxn modelId="{15E01AC5-50E7-0041-B1FC-AE36C1FE9D4D}" srcId="{44743139-91CB-2D41-8F2E-175FE2BE153A}" destId="{AAED8F59-F290-AF4B-AA4D-F9BDCD77752A}" srcOrd="3" destOrd="0" parTransId="{E8D750C2-44D8-F443-ACBB-E286A70BBDF4}" sibTransId="{DBFE49E1-6C67-EC44-90A7-2D43C8339E2B}"/>
    <dgm:cxn modelId="{92A8FE06-BCF8-0744-8D86-C17249B76A3D}" srcId="{44743139-91CB-2D41-8F2E-175FE2BE153A}" destId="{572F5C68-942A-0A49-8C4C-30EF3212EB31}" srcOrd="2" destOrd="0" parTransId="{236183BB-B29F-6147-94CD-65E264C10327}" sibTransId="{9F637F80-00AD-AA45-A5F6-4ECA16BA7FE5}"/>
    <dgm:cxn modelId="{AC909992-93B2-DB47-AA4C-209044F1DBCB}" type="presParOf" srcId="{8C259F46-5AED-DD41-8887-A7FCC27776EA}" destId="{6BFFA13A-E098-684B-80FF-93DFFDEFE3DF}" srcOrd="0" destOrd="0" presId="urn:microsoft.com/office/officeart/2005/8/layout/matrix2"/>
    <dgm:cxn modelId="{8D26EBCD-F3A3-C341-9F3F-BFAA302DB7CF}" type="presParOf" srcId="{8C259F46-5AED-DD41-8887-A7FCC27776EA}" destId="{7FCC582F-79F9-6E46-A5D9-036094EE8E7A}" srcOrd="1" destOrd="0" presId="urn:microsoft.com/office/officeart/2005/8/layout/matrix2"/>
    <dgm:cxn modelId="{0A35E7E4-A2CD-244A-8075-BD5AAB4A01AA}" type="presParOf" srcId="{8C259F46-5AED-DD41-8887-A7FCC27776EA}" destId="{48C88D42-80BC-7743-AC0B-1401C118321E}" srcOrd="2" destOrd="0" presId="urn:microsoft.com/office/officeart/2005/8/layout/matrix2"/>
    <dgm:cxn modelId="{D1B915CF-3563-9241-964B-97E34F697158}" type="presParOf" srcId="{8C259F46-5AED-DD41-8887-A7FCC27776EA}" destId="{6BF8A6D6-DC03-1D4F-9415-274BF58D9CC1}" srcOrd="3" destOrd="0" presId="urn:microsoft.com/office/officeart/2005/8/layout/matrix2"/>
    <dgm:cxn modelId="{F9C37631-CD47-E948-9781-20A606900C1A}" type="presParOf" srcId="{8C259F46-5AED-DD41-8887-A7FCC27776EA}" destId="{8E522E9D-5A07-7143-8F96-263E44B1EBB3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F28723-CC26-844E-8079-EEDFF0845E9F}" type="doc">
      <dgm:prSet loTypeId="urn:microsoft.com/office/officeart/2005/8/layout/cycle2" loCatId="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9F6CA319-681B-C74D-AFB2-06067EF37DDF}">
      <dgm:prSet custT="1"/>
      <dgm:spPr>
        <a:solidFill>
          <a:schemeClr val="accent3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rtl="0"/>
          <a:r>
            <a:rPr lang="en-GB" sz="2000" b="1" dirty="0" smtClean="0">
              <a:solidFill>
                <a:srgbClr val="103154"/>
              </a:solidFill>
            </a:rPr>
            <a:t>50% of Stay Safe East’s clients who are mothers no longer have their children living with them, as a direct result of domestic abuse and discrimination</a:t>
          </a:r>
          <a:endParaRPr lang="en-GB" sz="2000" b="1" dirty="0">
            <a:solidFill>
              <a:srgbClr val="103154"/>
            </a:solidFill>
          </a:endParaRPr>
        </a:p>
      </dgm:t>
    </dgm:pt>
    <dgm:pt modelId="{9B2F8618-D3B5-E548-941E-4117E552EF77}" type="parTrans" cxnId="{451EAA66-7E7A-FF44-ABF4-0A0450E387DC}">
      <dgm:prSet/>
      <dgm:spPr/>
      <dgm:t>
        <a:bodyPr/>
        <a:lstStyle/>
        <a:p>
          <a:endParaRPr lang="en-US"/>
        </a:p>
      </dgm:t>
    </dgm:pt>
    <dgm:pt modelId="{EB0CE35A-7485-5A48-9992-B6A1E68A0B88}" type="sibTrans" cxnId="{451EAA66-7E7A-FF44-ABF4-0A0450E387DC}">
      <dgm:prSet/>
      <dgm:spPr/>
      <dgm:t>
        <a:bodyPr/>
        <a:lstStyle/>
        <a:p>
          <a:endParaRPr lang="en-US"/>
        </a:p>
      </dgm:t>
    </dgm:pt>
    <dgm:pt modelId="{DA028430-4230-7343-A530-59E5A4068A9C}">
      <dgm:prSet custT="1"/>
      <dgm:spPr/>
      <dgm:t>
        <a:bodyPr/>
        <a:lstStyle/>
        <a:p>
          <a:pPr rtl="0"/>
          <a:r>
            <a:rPr lang="en-GB" sz="1800" b="1" dirty="0" smtClean="0">
              <a:solidFill>
                <a:srgbClr val="103154"/>
              </a:solidFill>
            </a:rPr>
            <a:t>Disabled mother still in the family home</a:t>
          </a:r>
          <a:endParaRPr lang="en-GB" sz="1800" b="1" dirty="0">
            <a:solidFill>
              <a:srgbClr val="103154"/>
            </a:solidFill>
          </a:endParaRPr>
        </a:p>
      </dgm:t>
    </dgm:pt>
    <dgm:pt modelId="{6388D977-42CF-304F-B0C5-9469D212E67E}" type="parTrans" cxnId="{CD0ACBC9-7370-E849-BA7C-F1E86690B941}">
      <dgm:prSet/>
      <dgm:spPr/>
      <dgm:t>
        <a:bodyPr/>
        <a:lstStyle/>
        <a:p>
          <a:endParaRPr lang="en-US"/>
        </a:p>
      </dgm:t>
    </dgm:pt>
    <dgm:pt modelId="{FBAC570B-A408-BE4D-BA8A-526E79AA2CC6}" type="sibTrans" cxnId="{CD0ACBC9-7370-E849-BA7C-F1E86690B941}">
      <dgm:prSet/>
      <dgm:spPr/>
      <dgm:t>
        <a:bodyPr/>
        <a:lstStyle/>
        <a:p>
          <a:endParaRPr lang="en-US"/>
        </a:p>
      </dgm:t>
    </dgm:pt>
    <dgm:pt modelId="{0D5ACC6A-E922-0842-99C2-AC87A8DFB144}">
      <dgm:prSet custT="1"/>
      <dgm:spPr/>
      <dgm:t>
        <a:bodyPr/>
        <a:lstStyle/>
        <a:p>
          <a:pPr rtl="0"/>
          <a:r>
            <a:rPr lang="en-GB" sz="2000" dirty="0" smtClean="0">
              <a:solidFill>
                <a:srgbClr val="103154"/>
              </a:solidFill>
            </a:rPr>
            <a:t>Arrears </a:t>
          </a:r>
          <a:endParaRPr lang="en-GB" sz="2000" dirty="0">
            <a:solidFill>
              <a:srgbClr val="103154"/>
            </a:solidFill>
          </a:endParaRPr>
        </a:p>
      </dgm:t>
    </dgm:pt>
    <dgm:pt modelId="{7D4C63E9-F6BE-EC40-B7D5-1266BC607A51}" type="parTrans" cxnId="{2F90AA01-E03D-F548-A394-0045B304576F}">
      <dgm:prSet/>
      <dgm:spPr/>
      <dgm:t>
        <a:bodyPr/>
        <a:lstStyle/>
        <a:p>
          <a:endParaRPr lang="en-US"/>
        </a:p>
      </dgm:t>
    </dgm:pt>
    <dgm:pt modelId="{994B4A99-819E-A242-B40B-ED0E932CA4A2}" type="sibTrans" cxnId="{2F90AA01-E03D-F548-A394-0045B304576F}">
      <dgm:prSet/>
      <dgm:spPr>
        <a:solidFill>
          <a:schemeClr val="accent1"/>
        </a:solidFill>
      </dgm:spPr>
      <dgm:t>
        <a:bodyPr/>
        <a:lstStyle/>
        <a:p>
          <a:endParaRPr lang="en-US"/>
        </a:p>
      </dgm:t>
    </dgm:pt>
    <dgm:pt modelId="{F5A54510-EB90-924B-897F-2823E4157CB7}">
      <dgm:prSet custT="1"/>
      <dgm:spPr/>
      <dgm:t>
        <a:bodyPr/>
        <a:lstStyle/>
        <a:p>
          <a:pPr rtl="0"/>
          <a:r>
            <a:rPr lang="en-GB" sz="2000" dirty="0" smtClean="0">
              <a:solidFill>
                <a:srgbClr val="103154"/>
              </a:solidFill>
            </a:rPr>
            <a:t>Eviction</a:t>
          </a:r>
          <a:endParaRPr lang="en-GB" sz="2000" dirty="0">
            <a:solidFill>
              <a:srgbClr val="103154"/>
            </a:solidFill>
          </a:endParaRPr>
        </a:p>
      </dgm:t>
    </dgm:pt>
    <dgm:pt modelId="{616BA675-1D5C-3249-97A4-84803CDC9C8B}" type="parTrans" cxnId="{78192353-5F31-1C4F-8E57-2F311EE2E600}">
      <dgm:prSet/>
      <dgm:spPr/>
      <dgm:t>
        <a:bodyPr/>
        <a:lstStyle/>
        <a:p>
          <a:endParaRPr lang="en-US"/>
        </a:p>
      </dgm:t>
    </dgm:pt>
    <dgm:pt modelId="{E1B9DED0-8EBC-7F4A-90B5-FD273D734238}" type="sibTrans" cxnId="{78192353-5F31-1C4F-8E57-2F311EE2E600}">
      <dgm:prSet/>
      <dgm:spPr>
        <a:solidFill>
          <a:schemeClr val="accent1"/>
        </a:solidFill>
      </dgm:spPr>
      <dgm:t>
        <a:bodyPr/>
        <a:lstStyle/>
        <a:p>
          <a:endParaRPr lang="en-US"/>
        </a:p>
      </dgm:t>
    </dgm:pt>
    <dgm:pt modelId="{11380CEE-A68C-6C41-A532-0775F0958179}">
      <dgm:prSet custT="1"/>
      <dgm:spPr/>
      <dgm:t>
        <a:bodyPr/>
        <a:lstStyle/>
        <a:p>
          <a:pPr rtl="0"/>
          <a:r>
            <a:rPr lang="en-GB" sz="2000" b="1" dirty="0" smtClean="0">
              <a:solidFill>
                <a:srgbClr val="103154"/>
              </a:solidFill>
            </a:rPr>
            <a:t>Not eligible for re-housing </a:t>
          </a:r>
        </a:p>
        <a:p>
          <a:pPr rtl="0"/>
          <a:r>
            <a:rPr lang="en-GB" sz="1800" dirty="0" smtClean="0">
              <a:solidFill>
                <a:srgbClr val="103154"/>
              </a:solidFill>
            </a:rPr>
            <a:t>(in arrears, no children, intentionally homeless)</a:t>
          </a:r>
          <a:endParaRPr lang="en-GB" sz="1800" dirty="0">
            <a:solidFill>
              <a:srgbClr val="103154"/>
            </a:solidFill>
          </a:endParaRPr>
        </a:p>
      </dgm:t>
    </dgm:pt>
    <dgm:pt modelId="{E7A095B2-ED94-CB48-924B-006ECCD0CC27}" type="parTrans" cxnId="{52F24B03-AA2B-8A43-97F2-2D1D37E6E875}">
      <dgm:prSet/>
      <dgm:spPr/>
      <dgm:t>
        <a:bodyPr/>
        <a:lstStyle/>
        <a:p>
          <a:endParaRPr lang="en-US"/>
        </a:p>
      </dgm:t>
    </dgm:pt>
    <dgm:pt modelId="{58A24AB0-FE24-5243-A845-0CDC9D9B4C39}" type="sibTrans" cxnId="{52F24B03-AA2B-8A43-97F2-2D1D37E6E875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A5AD17F8-5F35-8C4B-B9B0-DF2B11E33931}">
      <dgm:prSet custT="1"/>
      <dgm:spPr/>
      <dgm:t>
        <a:bodyPr/>
        <a:lstStyle/>
        <a:p>
          <a:pPr rtl="0"/>
          <a:r>
            <a:rPr lang="en-GB" sz="2400" b="1" dirty="0" smtClean="0">
              <a:solidFill>
                <a:srgbClr val="103154"/>
              </a:solidFill>
            </a:rPr>
            <a:t>Homeless</a:t>
          </a:r>
          <a:r>
            <a:rPr lang="en-GB" sz="2400" dirty="0" smtClean="0">
              <a:solidFill>
                <a:srgbClr val="103154"/>
              </a:solidFill>
            </a:rPr>
            <a:t> </a:t>
          </a:r>
          <a:endParaRPr lang="en-GB" sz="2400" dirty="0">
            <a:solidFill>
              <a:srgbClr val="103154"/>
            </a:solidFill>
          </a:endParaRPr>
        </a:p>
      </dgm:t>
    </dgm:pt>
    <dgm:pt modelId="{F8A2AF30-EE60-B34F-87B1-0245AF16CE0C}" type="parTrans" cxnId="{D3316681-6F31-1842-9860-68D3836AC797}">
      <dgm:prSet/>
      <dgm:spPr/>
      <dgm:t>
        <a:bodyPr/>
        <a:lstStyle/>
        <a:p>
          <a:endParaRPr lang="en-US"/>
        </a:p>
      </dgm:t>
    </dgm:pt>
    <dgm:pt modelId="{EF79DDB9-99FF-CA4F-B323-3D2AFC29D15C}" type="sibTrans" cxnId="{D3316681-6F31-1842-9860-68D3836AC797}">
      <dgm:prSet/>
      <dgm:spPr/>
      <dgm:t>
        <a:bodyPr/>
        <a:lstStyle/>
        <a:p>
          <a:endParaRPr lang="en-US"/>
        </a:p>
      </dgm:t>
    </dgm:pt>
    <dgm:pt modelId="{9F9B9576-DBAB-8347-9B83-525C8D98AEDD}">
      <dgm:prSet custT="1"/>
      <dgm:spPr/>
      <dgm:t>
        <a:bodyPr/>
        <a:lstStyle/>
        <a:p>
          <a:pPr rtl="0"/>
          <a:r>
            <a:rPr lang="en-GB" sz="2000" dirty="0" smtClean="0">
              <a:solidFill>
                <a:srgbClr val="103154"/>
              </a:solidFill>
            </a:rPr>
            <a:t>Bedroom tax</a:t>
          </a:r>
          <a:endParaRPr lang="en-GB" sz="2000" dirty="0">
            <a:solidFill>
              <a:srgbClr val="103154"/>
            </a:solidFill>
          </a:endParaRPr>
        </a:p>
      </dgm:t>
    </dgm:pt>
    <dgm:pt modelId="{CC86AC40-9092-AB44-AD9A-EC61BA590E47}" type="parTrans" cxnId="{A793E8EF-73B7-3545-903C-B68371F9A24A}">
      <dgm:prSet/>
      <dgm:spPr/>
      <dgm:t>
        <a:bodyPr/>
        <a:lstStyle/>
        <a:p>
          <a:endParaRPr lang="en-US"/>
        </a:p>
      </dgm:t>
    </dgm:pt>
    <dgm:pt modelId="{18B38FB1-7453-2D40-A125-BF7A6086A038}" type="sibTrans" cxnId="{A793E8EF-73B7-3545-903C-B68371F9A24A}">
      <dgm:prSet/>
      <dgm:spPr/>
      <dgm:t>
        <a:bodyPr/>
        <a:lstStyle/>
        <a:p>
          <a:endParaRPr lang="en-US"/>
        </a:p>
      </dgm:t>
    </dgm:pt>
    <dgm:pt modelId="{41897E3E-B9DB-354E-9A7F-2513B65853C8}" type="pres">
      <dgm:prSet presAssocID="{F0F28723-CC26-844E-8079-EEDFF0845E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9677BB-5887-9048-8970-51415973447A}" type="pres">
      <dgm:prSet presAssocID="{9F6CA319-681B-C74D-AFB2-06067EF37DDF}" presName="node" presStyleLbl="node1" presStyleIdx="0" presStyleCnt="7" custScaleX="297853" custScaleY="266861" custRadScaleRad="192775" custRadScaleInc="-25448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B4A2632-1DFB-A547-829A-480DDEE10DE5}" type="pres">
      <dgm:prSet presAssocID="{EB0CE35A-7485-5A48-9992-B6A1E68A0B88}" presName="sibTrans" presStyleLbl="sibTrans2D1" presStyleIdx="0" presStyleCnt="7" custScaleX="137597" custScaleY="66484" custLinFactNeighborX="-121" custLinFactNeighborY="-6639"/>
      <dgm:spPr/>
      <dgm:t>
        <a:bodyPr/>
        <a:lstStyle/>
        <a:p>
          <a:endParaRPr lang="en-US"/>
        </a:p>
      </dgm:t>
    </dgm:pt>
    <dgm:pt modelId="{57CE9068-86ED-DA45-8BAB-D764E0BB6A57}" type="pres">
      <dgm:prSet presAssocID="{EB0CE35A-7485-5A48-9992-B6A1E68A0B88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4EB63790-AA33-2442-8269-0D7EE79550FD}" type="pres">
      <dgm:prSet presAssocID="{DA028430-4230-7343-A530-59E5A4068A9C}" presName="node" presStyleLbl="node1" presStyleIdx="1" presStyleCnt="7" custScaleX="250632" custScaleY="147373" custRadScaleRad="122438" custRadScaleInc="-590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8E2B7C-5ACC-CC47-ADF9-9DC9D06CCCF9}" type="pres">
      <dgm:prSet presAssocID="{FBAC570B-A408-BE4D-BA8A-526E79AA2CC6}" presName="sibTrans" presStyleLbl="sibTrans2D1" presStyleIdx="1" presStyleCnt="7" custScaleX="297133" custScaleY="87763" custLinFactX="100000" custLinFactNeighborX="161625" custLinFactNeighborY="-49598"/>
      <dgm:spPr/>
      <dgm:t>
        <a:bodyPr/>
        <a:lstStyle/>
        <a:p>
          <a:endParaRPr lang="en-US"/>
        </a:p>
      </dgm:t>
    </dgm:pt>
    <dgm:pt modelId="{E3820DA0-6064-F640-89C1-3918B5A31B58}" type="pres">
      <dgm:prSet presAssocID="{FBAC570B-A408-BE4D-BA8A-526E79AA2CC6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8190DDF9-7210-EB4E-8244-C6B12BC20E1D}" type="pres">
      <dgm:prSet presAssocID="{9F9B9576-DBAB-8347-9B83-525C8D98AEDD}" presName="node" presStyleLbl="node1" presStyleIdx="2" presStyleCnt="7" custScaleX="191291" custScaleY="133188" custRadScaleRad="146608" custRadScaleInc="-7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53577-0621-4840-98F8-1823BFC728C1}" type="pres">
      <dgm:prSet presAssocID="{18B38FB1-7453-2D40-A125-BF7A6086A038}" presName="sibTrans" presStyleLbl="sibTrans2D1" presStyleIdx="2" presStyleCnt="7" custScaleX="579244"/>
      <dgm:spPr/>
      <dgm:t>
        <a:bodyPr/>
        <a:lstStyle/>
        <a:p>
          <a:endParaRPr lang="en-US"/>
        </a:p>
      </dgm:t>
    </dgm:pt>
    <dgm:pt modelId="{C2A51C2E-1AB8-E742-93A7-66F738142253}" type="pres">
      <dgm:prSet presAssocID="{18B38FB1-7453-2D40-A125-BF7A6086A038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9EDE4463-D7C5-994A-8B0A-A61191D740E0}" type="pres">
      <dgm:prSet presAssocID="{0D5ACC6A-E922-0842-99C2-AC87A8DFB144}" presName="node" presStyleLbl="node1" presStyleIdx="3" presStyleCnt="7" custScaleX="152904" custScaleY="119807" custRadScaleRad="134939" custRadScaleInc="-1413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C26664-82E4-3A47-96AE-B5F2BBA41783}" type="pres">
      <dgm:prSet presAssocID="{994B4A99-819E-A242-B40B-ED0E932CA4A2}" presName="sibTrans" presStyleLbl="sibTrans2D1" presStyleIdx="3" presStyleCnt="7" custScaleX="182870"/>
      <dgm:spPr/>
      <dgm:t>
        <a:bodyPr/>
        <a:lstStyle/>
        <a:p>
          <a:endParaRPr lang="en-US"/>
        </a:p>
      </dgm:t>
    </dgm:pt>
    <dgm:pt modelId="{4FF3305A-1F2A-3146-A4D6-A157394FE971}" type="pres">
      <dgm:prSet presAssocID="{994B4A99-819E-A242-B40B-ED0E932CA4A2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D0280B3B-1AD4-C049-93B0-9C8B42F773AE}" type="pres">
      <dgm:prSet presAssocID="{F5A54510-EB90-924B-897F-2823E4157CB7}" presName="node" presStyleLbl="node1" presStyleIdx="4" presStyleCnt="7" custScaleX="133665" custRadScaleRad="68969" custRadScaleInc="-1077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B5B01F-26C9-2741-92ED-0C6021BB03FB}" type="pres">
      <dgm:prSet presAssocID="{E1B9DED0-8EBC-7F4A-90B5-FD273D734238}" presName="sibTrans" presStyleLbl="sibTrans2D1" presStyleIdx="4" presStyleCnt="7" custScaleX="289763"/>
      <dgm:spPr/>
      <dgm:t>
        <a:bodyPr/>
        <a:lstStyle/>
        <a:p>
          <a:endParaRPr lang="en-US"/>
        </a:p>
      </dgm:t>
    </dgm:pt>
    <dgm:pt modelId="{1A77E0E4-5C65-A246-B2F7-623DE82B91CA}" type="pres">
      <dgm:prSet presAssocID="{E1B9DED0-8EBC-7F4A-90B5-FD273D734238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F6509D67-139D-5D4E-9C3F-EF09BDC8FDAA}" type="pres">
      <dgm:prSet presAssocID="{11380CEE-A68C-6C41-A532-0775F0958179}" presName="node" presStyleLbl="node1" presStyleIdx="5" presStyleCnt="7" custScaleX="321963" custScaleY="168020" custRadScaleRad="153900" custRadScaleInc="-226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A5DC10-61E3-B348-AE94-F7E13452F503}" type="pres">
      <dgm:prSet presAssocID="{58A24AB0-FE24-5243-A845-0CDC9D9B4C39}" presName="sibTrans" presStyleLbl="sibTrans2D1" presStyleIdx="5" presStyleCnt="7" custScaleX="306913"/>
      <dgm:spPr/>
      <dgm:t>
        <a:bodyPr/>
        <a:lstStyle/>
        <a:p>
          <a:endParaRPr lang="en-US"/>
        </a:p>
      </dgm:t>
    </dgm:pt>
    <dgm:pt modelId="{1C471B75-7C7B-9D49-9EC6-E6BDA4149D6E}" type="pres">
      <dgm:prSet presAssocID="{58A24AB0-FE24-5243-A845-0CDC9D9B4C39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E935BFB6-AF35-3A4F-AA98-0FFA15394C9C}" type="pres">
      <dgm:prSet presAssocID="{A5AD17F8-5F35-8C4B-B9B0-DF2B11E33931}" presName="node" presStyleLbl="node1" presStyleIdx="6" presStyleCnt="7" custScaleX="231630" custScaleY="181936" custRadScaleRad="27815" custRadScaleInc="4473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EA09E2-0C0E-9C4B-83E7-7B81C700AF5E}" type="pres">
      <dgm:prSet presAssocID="{EF79DDB9-99FF-CA4F-B323-3D2AFC29D15C}" presName="sibTrans" presStyleLbl="sibTrans2D1" presStyleIdx="6" presStyleCnt="7"/>
      <dgm:spPr/>
      <dgm:t>
        <a:bodyPr/>
        <a:lstStyle/>
        <a:p>
          <a:endParaRPr lang="en-US"/>
        </a:p>
      </dgm:t>
    </dgm:pt>
    <dgm:pt modelId="{F781221F-9B16-4D43-83D8-2712F324F521}" type="pres">
      <dgm:prSet presAssocID="{EF79DDB9-99FF-CA4F-B323-3D2AFC29D15C}" presName="connectorText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924F355C-D767-4348-91E8-E26FBED82389}" type="presOf" srcId="{EF79DDB9-99FF-CA4F-B323-3D2AFC29D15C}" destId="{10EA09E2-0C0E-9C4B-83E7-7B81C700AF5E}" srcOrd="0" destOrd="0" presId="urn:microsoft.com/office/officeart/2005/8/layout/cycle2"/>
    <dgm:cxn modelId="{FD3FE927-5EBF-934D-B460-1A10682017B1}" type="presOf" srcId="{A5AD17F8-5F35-8C4B-B9B0-DF2B11E33931}" destId="{E935BFB6-AF35-3A4F-AA98-0FFA15394C9C}" srcOrd="0" destOrd="0" presId="urn:microsoft.com/office/officeart/2005/8/layout/cycle2"/>
    <dgm:cxn modelId="{451EAA66-7E7A-FF44-ABF4-0A0450E387DC}" srcId="{F0F28723-CC26-844E-8079-EEDFF0845E9F}" destId="{9F6CA319-681B-C74D-AFB2-06067EF37DDF}" srcOrd="0" destOrd="0" parTransId="{9B2F8618-D3B5-E548-941E-4117E552EF77}" sibTransId="{EB0CE35A-7485-5A48-9992-B6A1E68A0B88}"/>
    <dgm:cxn modelId="{88CB4C17-DBB4-464F-82FA-BD29723E8B63}" type="presOf" srcId="{994B4A99-819E-A242-B40B-ED0E932CA4A2}" destId="{4FF3305A-1F2A-3146-A4D6-A157394FE971}" srcOrd="1" destOrd="0" presId="urn:microsoft.com/office/officeart/2005/8/layout/cycle2"/>
    <dgm:cxn modelId="{D3316681-6F31-1842-9860-68D3836AC797}" srcId="{F0F28723-CC26-844E-8079-EEDFF0845E9F}" destId="{A5AD17F8-5F35-8C4B-B9B0-DF2B11E33931}" srcOrd="6" destOrd="0" parTransId="{F8A2AF30-EE60-B34F-87B1-0245AF16CE0C}" sibTransId="{EF79DDB9-99FF-CA4F-B323-3D2AFC29D15C}"/>
    <dgm:cxn modelId="{7303A669-D28E-D045-8453-2AED6528A492}" type="presOf" srcId="{9F9B9576-DBAB-8347-9B83-525C8D98AEDD}" destId="{8190DDF9-7210-EB4E-8244-C6B12BC20E1D}" srcOrd="0" destOrd="0" presId="urn:microsoft.com/office/officeart/2005/8/layout/cycle2"/>
    <dgm:cxn modelId="{0A0F14E1-371D-A945-AAFD-4669D0B5BE09}" type="presOf" srcId="{FBAC570B-A408-BE4D-BA8A-526E79AA2CC6}" destId="{078E2B7C-5ACC-CC47-ADF9-9DC9D06CCCF9}" srcOrd="0" destOrd="0" presId="urn:microsoft.com/office/officeart/2005/8/layout/cycle2"/>
    <dgm:cxn modelId="{DA82509A-C6DD-1A4D-966E-668F8FBBF2C0}" type="presOf" srcId="{0D5ACC6A-E922-0842-99C2-AC87A8DFB144}" destId="{9EDE4463-D7C5-994A-8B0A-A61191D740E0}" srcOrd="0" destOrd="0" presId="urn:microsoft.com/office/officeart/2005/8/layout/cycle2"/>
    <dgm:cxn modelId="{A03A6D94-7A75-B545-83A4-D84E5AFC2F3A}" type="presOf" srcId="{F5A54510-EB90-924B-897F-2823E4157CB7}" destId="{D0280B3B-1AD4-C049-93B0-9C8B42F773AE}" srcOrd="0" destOrd="0" presId="urn:microsoft.com/office/officeart/2005/8/layout/cycle2"/>
    <dgm:cxn modelId="{1653F5AA-EBCA-4640-AD8F-CA6B923C4E78}" type="presOf" srcId="{58A24AB0-FE24-5243-A845-0CDC9D9B4C39}" destId="{EAA5DC10-61E3-B348-AE94-F7E13452F503}" srcOrd="0" destOrd="0" presId="urn:microsoft.com/office/officeart/2005/8/layout/cycle2"/>
    <dgm:cxn modelId="{08AAB7C4-AAE8-0C4A-AB12-4C9A9D3C5C12}" type="presOf" srcId="{9F6CA319-681B-C74D-AFB2-06067EF37DDF}" destId="{C39677BB-5887-9048-8970-51415973447A}" srcOrd="0" destOrd="0" presId="urn:microsoft.com/office/officeart/2005/8/layout/cycle2"/>
    <dgm:cxn modelId="{5FE14FF0-4E15-B046-9DBB-55CD61DEB874}" type="presOf" srcId="{F0F28723-CC26-844E-8079-EEDFF0845E9F}" destId="{41897E3E-B9DB-354E-9A7F-2513B65853C8}" srcOrd="0" destOrd="0" presId="urn:microsoft.com/office/officeart/2005/8/layout/cycle2"/>
    <dgm:cxn modelId="{6A05F552-7E72-C249-8B77-64D60F915EAA}" type="presOf" srcId="{18B38FB1-7453-2D40-A125-BF7A6086A038}" destId="{34053577-0621-4840-98F8-1823BFC728C1}" srcOrd="0" destOrd="0" presId="urn:microsoft.com/office/officeart/2005/8/layout/cycle2"/>
    <dgm:cxn modelId="{BCD362F9-E141-C24D-AEA2-7D783552C11C}" type="presOf" srcId="{E1B9DED0-8EBC-7F4A-90B5-FD273D734238}" destId="{8EB5B01F-26C9-2741-92ED-0C6021BB03FB}" srcOrd="0" destOrd="0" presId="urn:microsoft.com/office/officeart/2005/8/layout/cycle2"/>
    <dgm:cxn modelId="{89E3E5E3-B6AE-754C-85AA-52015ABA97CA}" type="presOf" srcId="{18B38FB1-7453-2D40-A125-BF7A6086A038}" destId="{C2A51C2E-1AB8-E742-93A7-66F738142253}" srcOrd="1" destOrd="0" presId="urn:microsoft.com/office/officeart/2005/8/layout/cycle2"/>
    <dgm:cxn modelId="{3A74323F-5231-1940-85F7-95521AFAAD5F}" type="presOf" srcId="{E1B9DED0-8EBC-7F4A-90B5-FD273D734238}" destId="{1A77E0E4-5C65-A246-B2F7-623DE82B91CA}" srcOrd="1" destOrd="0" presId="urn:microsoft.com/office/officeart/2005/8/layout/cycle2"/>
    <dgm:cxn modelId="{2F90AA01-E03D-F548-A394-0045B304576F}" srcId="{F0F28723-CC26-844E-8079-EEDFF0845E9F}" destId="{0D5ACC6A-E922-0842-99C2-AC87A8DFB144}" srcOrd="3" destOrd="0" parTransId="{7D4C63E9-F6BE-EC40-B7D5-1266BC607A51}" sibTransId="{994B4A99-819E-A242-B40B-ED0E932CA4A2}"/>
    <dgm:cxn modelId="{5A8A762D-8FAA-2941-8953-21228517C674}" type="presOf" srcId="{FBAC570B-A408-BE4D-BA8A-526E79AA2CC6}" destId="{E3820DA0-6064-F640-89C1-3918B5A31B58}" srcOrd="1" destOrd="0" presId="urn:microsoft.com/office/officeart/2005/8/layout/cycle2"/>
    <dgm:cxn modelId="{78192353-5F31-1C4F-8E57-2F311EE2E600}" srcId="{F0F28723-CC26-844E-8079-EEDFF0845E9F}" destId="{F5A54510-EB90-924B-897F-2823E4157CB7}" srcOrd="4" destOrd="0" parTransId="{616BA675-1D5C-3249-97A4-84803CDC9C8B}" sibTransId="{E1B9DED0-8EBC-7F4A-90B5-FD273D734238}"/>
    <dgm:cxn modelId="{A793E8EF-73B7-3545-903C-B68371F9A24A}" srcId="{F0F28723-CC26-844E-8079-EEDFF0845E9F}" destId="{9F9B9576-DBAB-8347-9B83-525C8D98AEDD}" srcOrd="2" destOrd="0" parTransId="{CC86AC40-9092-AB44-AD9A-EC61BA590E47}" sibTransId="{18B38FB1-7453-2D40-A125-BF7A6086A038}"/>
    <dgm:cxn modelId="{87123830-66BD-AD43-97D3-264144CAA820}" type="presOf" srcId="{994B4A99-819E-A242-B40B-ED0E932CA4A2}" destId="{F5C26664-82E4-3A47-96AE-B5F2BBA41783}" srcOrd="0" destOrd="0" presId="urn:microsoft.com/office/officeart/2005/8/layout/cycle2"/>
    <dgm:cxn modelId="{CD0ACBC9-7370-E849-BA7C-F1E86690B941}" srcId="{F0F28723-CC26-844E-8079-EEDFF0845E9F}" destId="{DA028430-4230-7343-A530-59E5A4068A9C}" srcOrd="1" destOrd="0" parTransId="{6388D977-42CF-304F-B0C5-9469D212E67E}" sibTransId="{FBAC570B-A408-BE4D-BA8A-526E79AA2CC6}"/>
    <dgm:cxn modelId="{C142689E-1395-4549-8EBE-80986E9A3524}" type="presOf" srcId="{58A24AB0-FE24-5243-A845-0CDC9D9B4C39}" destId="{1C471B75-7C7B-9D49-9EC6-E6BDA4149D6E}" srcOrd="1" destOrd="0" presId="urn:microsoft.com/office/officeart/2005/8/layout/cycle2"/>
    <dgm:cxn modelId="{52F24B03-AA2B-8A43-97F2-2D1D37E6E875}" srcId="{F0F28723-CC26-844E-8079-EEDFF0845E9F}" destId="{11380CEE-A68C-6C41-A532-0775F0958179}" srcOrd="5" destOrd="0" parTransId="{E7A095B2-ED94-CB48-924B-006ECCD0CC27}" sibTransId="{58A24AB0-FE24-5243-A845-0CDC9D9B4C39}"/>
    <dgm:cxn modelId="{6BE9DC65-F464-A049-A82D-74EC2C2B681C}" type="presOf" srcId="{EB0CE35A-7485-5A48-9992-B6A1E68A0B88}" destId="{57CE9068-86ED-DA45-8BAB-D764E0BB6A57}" srcOrd="1" destOrd="0" presId="urn:microsoft.com/office/officeart/2005/8/layout/cycle2"/>
    <dgm:cxn modelId="{CCE75A49-AB05-B34A-A6D8-43DE1E08227F}" type="presOf" srcId="{11380CEE-A68C-6C41-A532-0775F0958179}" destId="{F6509D67-139D-5D4E-9C3F-EF09BDC8FDAA}" srcOrd="0" destOrd="0" presId="urn:microsoft.com/office/officeart/2005/8/layout/cycle2"/>
    <dgm:cxn modelId="{CD64876C-16B9-1846-B19E-50130DACF500}" type="presOf" srcId="{DA028430-4230-7343-A530-59E5A4068A9C}" destId="{4EB63790-AA33-2442-8269-0D7EE79550FD}" srcOrd="0" destOrd="0" presId="urn:microsoft.com/office/officeart/2005/8/layout/cycle2"/>
    <dgm:cxn modelId="{035205D7-D8CD-3343-938C-1E27EC74FF4E}" type="presOf" srcId="{EB0CE35A-7485-5A48-9992-B6A1E68A0B88}" destId="{FB4A2632-1DFB-A547-829A-480DDEE10DE5}" srcOrd="0" destOrd="0" presId="urn:microsoft.com/office/officeart/2005/8/layout/cycle2"/>
    <dgm:cxn modelId="{D281F954-738C-EE4A-BD11-6810B39BECF8}" type="presOf" srcId="{EF79DDB9-99FF-CA4F-B323-3D2AFC29D15C}" destId="{F781221F-9B16-4D43-83D8-2712F324F521}" srcOrd="1" destOrd="0" presId="urn:microsoft.com/office/officeart/2005/8/layout/cycle2"/>
    <dgm:cxn modelId="{B4A868C9-3846-984A-8EE4-5A7D708137CD}" type="presParOf" srcId="{41897E3E-B9DB-354E-9A7F-2513B65853C8}" destId="{C39677BB-5887-9048-8970-51415973447A}" srcOrd="0" destOrd="0" presId="urn:microsoft.com/office/officeart/2005/8/layout/cycle2"/>
    <dgm:cxn modelId="{AFFB5C42-3216-D845-8CA0-A7B570B9E0A4}" type="presParOf" srcId="{41897E3E-B9DB-354E-9A7F-2513B65853C8}" destId="{FB4A2632-1DFB-A547-829A-480DDEE10DE5}" srcOrd="1" destOrd="0" presId="urn:microsoft.com/office/officeart/2005/8/layout/cycle2"/>
    <dgm:cxn modelId="{31199C60-EFEC-DB47-9303-491B0744D119}" type="presParOf" srcId="{FB4A2632-1DFB-A547-829A-480DDEE10DE5}" destId="{57CE9068-86ED-DA45-8BAB-D764E0BB6A57}" srcOrd="0" destOrd="0" presId="urn:microsoft.com/office/officeart/2005/8/layout/cycle2"/>
    <dgm:cxn modelId="{E700F083-EBAA-7445-8174-69AF899DA2EE}" type="presParOf" srcId="{41897E3E-B9DB-354E-9A7F-2513B65853C8}" destId="{4EB63790-AA33-2442-8269-0D7EE79550FD}" srcOrd="2" destOrd="0" presId="urn:microsoft.com/office/officeart/2005/8/layout/cycle2"/>
    <dgm:cxn modelId="{5E451113-E808-154F-95BB-EF346D1342F8}" type="presParOf" srcId="{41897E3E-B9DB-354E-9A7F-2513B65853C8}" destId="{078E2B7C-5ACC-CC47-ADF9-9DC9D06CCCF9}" srcOrd="3" destOrd="0" presId="urn:microsoft.com/office/officeart/2005/8/layout/cycle2"/>
    <dgm:cxn modelId="{183281E5-AB62-034F-B679-38EAF97E0647}" type="presParOf" srcId="{078E2B7C-5ACC-CC47-ADF9-9DC9D06CCCF9}" destId="{E3820DA0-6064-F640-89C1-3918B5A31B58}" srcOrd="0" destOrd="0" presId="urn:microsoft.com/office/officeart/2005/8/layout/cycle2"/>
    <dgm:cxn modelId="{3534E4BC-BE5F-6849-B72F-681EB12658FD}" type="presParOf" srcId="{41897E3E-B9DB-354E-9A7F-2513B65853C8}" destId="{8190DDF9-7210-EB4E-8244-C6B12BC20E1D}" srcOrd="4" destOrd="0" presId="urn:microsoft.com/office/officeart/2005/8/layout/cycle2"/>
    <dgm:cxn modelId="{2A546CF2-FFB8-CF46-835C-C24D83EACC61}" type="presParOf" srcId="{41897E3E-B9DB-354E-9A7F-2513B65853C8}" destId="{34053577-0621-4840-98F8-1823BFC728C1}" srcOrd="5" destOrd="0" presId="urn:microsoft.com/office/officeart/2005/8/layout/cycle2"/>
    <dgm:cxn modelId="{953BD6F7-C529-1C49-A923-F4B04ABC9EBA}" type="presParOf" srcId="{34053577-0621-4840-98F8-1823BFC728C1}" destId="{C2A51C2E-1AB8-E742-93A7-66F738142253}" srcOrd="0" destOrd="0" presId="urn:microsoft.com/office/officeart/2005/8/layout/cycle2"/>
    <dgm:cxn modelId="{0A855F9A-8207-3F4B-9EDD-3D971FB08B22}" type="presParOf" srcId="{41897E3E-B9DB-354E-9A7F-2513B65853C8}" destId="{9EDE4463-D7C5-994A-8B0A-A61191D740E0}" srcOrd="6" destOrd="0" presId="urn:microsoft.com/office/officeart/2005/8/layout/cycle2"/>
    <dgm:cxn modelId="{493DFDBE-52D3-6E43-9CDC-7B73C7F651B8}" type="presParOf" srcId="{41897E3E-B9DB-354E-9A7F-2513B65853C8}" destId="{F5C26664-82E4-3A47-96AE-B5F2BBA41783}" srcOrd="7" destOrd="0" presId="urn:microsoft.com/office/officeart/2005/8/layout/cycle2"/>
    <dgm:cxn modelId="{65F39737-2FD8-F34A-BC9C-3EA84C1827B5}" type="presParOf" srcId="{F5C26664-82E4-3A47-96AE-B5F2BBA41783}" destId="{4FF3305A-1F2A-3146-A4D6-A157394FE971}" srcOrd="0" destOrd="0" presId="urn:microsoft.com/office/officeart/2005/8/layout/cycle2"/>
    <dgm:cxn modelId="{7F65B309-8BF2-1F40-AB91-CD5428F7F67E}" type="presParOf" srcId="{41897E3E-B9DB-354E-9A7F-2513B65853C8}" destId="{D0280B3B-1AD4-C049-93B0-9C8B42F773AE}" srcOrd="8" destOrd="0" presId="urn:microsoft.com/office/officeart/2005/8/layout/cycle2"/>
    <dgm:cxn modelId="{D0A61D65-79F1-334A-B72B-2FEBBE4D986F}" type="presParOf" srcId="{41897E3E-B9DB-354E-9A7F-2513B65853C8}" destId="{8EB5B01F-26C9-2741-92ED-0C6021BB03FB}" srcOrd="9" destOrd="0" presId="urn:microsoft.com/office/officeart/2005/8/layout/cycle2"/>
    <dgm:cxn modelId="{4F727DD7-C0C4-BB4F-BD16-C4873A15854E}" type="presParOf" srcId="{8EB5B01F-26C9-2741-92ED-0C6021BB03FB}" destId="{1A77E0E4-5C65-A246-B2F7-623DE82B91CA}" srcOrd="0" destOrd="0" presId="urn:microsoft.com/office/officeart/2005/8/layout/cycle2"/>
    <dgm:cxn modelId="{899609AA-DB71-9D43-A9B1-131E11DDA6D0}" type="presParOf" srcId="{41897E3E-B9DB-354E-9A7F-2513B65853C8}" destId="{F6509D67-139D-5D4E-9C3F-EF09BDC8FDAA}" srcOrd="10" destOrd="0" presId="urn:microsoft.com/office/officeart/2005/8/layout/cycle2"/>
    <dgm:cxn modelId="{0D6EB435-219C-8048-8324-061BDAC76AB0}" type="presParOf" srcId="{41897E3E-B9DB-354E-9A7F-2513B65853C8}" destId="{EAA5DC10-61E3-B348-AE94-F7E13452F503}" srcOrd="11" destOrd="0" presId="urn:microsoft.com/office/officeart/2005/8/layout/cycle2"/>
    <dgm:cxn modelId="{5C163524-C3C2-EA42-B6C2-C2477BA2153C}" type="presParOf" srcId="{EAA5DC10-61E3-B348-AE94-F7E13452F503}" destId="{1C471B75-7C7B-9D49-9EC6-E6BDA4149D6E}" srcOrd="0" destOrd="0" presId="urn:microsoft.com/office/officeart/2005/8/layout/cycle2"/>
    <dgm:cxn modelId="{1CBC91BD-44DD-404F-8AAA-29CC69597F1D}" type="presParOf" srcId="{41897E3E-B9DB-354E-9A7F-2513B65853C8}" destId="{E935BFB6-AF35-3A4F-AA98-0FFA15394C9C}" srcOrd="12" destOrd="0" presId="urn:microsoft.com/office/officeart/2005/8/layout/cycle2"/>
    <dgm:cxn modelId="{C64565BA-5FB1-EE4D-99BF-0E537FD94041}" type="presParOf" srcId="{41897E3E-B9DB-354E-9A7F-2513B65853C8}" destId="{10EA09E2-0C0E-9C4B-83E7-7B81C700AF5E}" srcOrd="13" destOrd="0" presId="urn:microsoft.com/office/officeart/2005/8/layout/cycle2"/>
    <dgm:cxn modelId="{C7CA4934-3EF7-0D42-8C25-73CC7BCC4C55}" type="presParOf" srcId="{10EA09E2-0C0E-9C4B-83E7-7B81C700AF5E}" destId="{F781221F-9B16-4D43-83D8-2712F324F52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FA13A-E098-684B-80FF-93DFFDEFE3DF}">
      <dsp:nvSpPr>
        <dsp:cNvPr id="0" name=""/>
        <dsp:cNvSpPr/>
      </dsp:nvSpPr>
      <dsp:spPr>
        <a:xfrm>
          <a:off x="1442747" y="0"/>
          <a:ext cx="4578350" cy="457835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FCC582F-79F9-6E46-A5D9-036094EE8E7A}">
      <dsp:nvSpPr>
        <dsp:cNvPr id="0" name=""/>
        <dsp:cNvSpPr/>
      </dsp:nvSpPr>
      <dsp:spPr>
        <a:xfrm>
          <a:off x="8" y="0"/>
          <a:ext cx="3074178" cy="183134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/>
              </a:solidFill>
              <a:latin typeface="Calibri"/>
              <a:cs typeface="Calibri"/>
            </a:rPr>
            <a:t>50% of disabled women have experienced violence in their lives, 33% of non-disabled women</a:t>
          </a:r>
          <a:endParaRPr lang="en-US" sz="2000" kern="1200" dirty="0"/>
        </a:p>
      </dsp:txBody>
      <dsp:txXfrm>
        <a:off x="89407" y="89399"/>
        <a:ext cx="2895380" cy="1652542"/>
      </dsp:txXfrm>
    </dsp:sp>
    <dsp:sp modelId="{48C88D42-80BC-7743-AC0B-1401C118321E}">
      <dsp:nvSpPr>
        <dsp:cNvPr id="0" name=""/>
        <dsp:cNvSpPr/>
      </dsp:nvSpPr>
      <dsp:spPr>
        <a:xfrm>
          <a:off x="3516529" y="0"/>
          <a:ext cx="3700167" cy="1965961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  <a:latin typeface="Calibri"/>
              <a:cs typeface="Calibri"/>
            </a:rPr>
            <a:t>Disabled women are </a:t>
          </a:r>
          <a:r>
            <a:rPr lang="en-US" sz="1800" u="sng" kern="1200" dirty="0" smtClean="0">
              <a:solidFill>
                <a:schemeClr val="tx1"/>
              </a:solidFill>
              <a:latin typeface="Calibri"/>
              <a:cs typeface="Calibri"/>
            </a:rPr>
            <a:t>at least</a:t>
          </a:r>
          <a:r>
            <a:rPr lang="en-US" sz="1800" kern="1200" dirty="0" smtClean="0">
              <a:solidFill>
                <a:schemeClr val="tx1"/>
              </a:solidFill>
              <a:latin typeface="Calibri"/>
              <a:cs typeface="Calibri"/>
            </a:rPr>
            <a:t> 2-3 times more likely to experience domestic abuse that non-disabled women and up to 5 times more likely to experience sexual violence</a:t>
          </a:r>
        </a:p>
      </dsp:txBody>
      <dsp:txXfrm>
        <a:off x="3612499" y="95970"/>
        <a:ext cx="3508227" cy="1774021"/>
      </dsp:txXfrm>
    </dsp:sp>
    <dsp:sp modelId="{6BF8A6D6-DC03-1D4F-9415-274BF58D9CC1}">
      <dsp:nvSpPr>
        <dsp:cNvPr id="0" name=""/>
        <dsp:cNvSpPr/>
      </dsp:nvSpPr>
      <dsp:spPr>
        <a:xfrm>
          <a:off x="8" y="1966804"/>
          <a:ext cx="3107472" cy="183134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 smtClean="0">
              <a:solidFill>
                <a:schemeClr val="tx1"/>
              </a:solidFill>
              <a:latin typeface="Calibri"/>
              <a:cs typeface="Calibri"/>
            </a:rPr>
            <a:t>Violence and abuse from partners, family members, paid or unpaid ‘</a:t>
          </a:r>
          <a:r>
            <a:rPr lang="en-US" sz="1800" kern="1200" dirty="0" err="1" smtClean="0">
              <a:solidFill>
                <a:schemeClr val="tx1"/>
              </a:solidFill>
              <a:latin typeface="Calibri"/>
              <a:cs typeface="Calibri"/>
            </a:rPr>
            <a:t>carers</a:t>
          </a:r>
          <a:r>
            <a:rPr lang="en-US" sz="1800" kern="1200" dirty="0" smtClean="0">
              <a:solidFill>
                <a:schemeClr val="tx1"/>
              </a:solidFill>
              <a:latin typeface="Calibri"/>
              <a:cs typeface="Calibri"/>
            </a:rPr>
            <a:t>’ at home, forced marriage, sexual exploitation, cuckooing, trafficking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89407" y="2056203"/>
        <a:ext cx="2928674" cy="1652542"/>
      </dsp:txXfrm>
    </dsp:sp>
    <dsp:sp modelId="{8E522E9D-5A07-7143-8F96-263E44B1EBB3}">
      <dsp:nvSpPr>
        <dsp:cNvPr id="0" name=""/>
        <dsp:cNvSpPr/>
      </dsp:nvSpPr>
      <dsp:spPr>
        <a:xfrm>
          <a:off x="3521803" y="2037548"/>
          <a:ext cx="3740457" cy="1867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  <a:latin typeface="Calibri"/>
              <a:cs typeface="Calibri"/>
            </a:rPr>
            <a:t>Sexual and physical violence in ‘care’ and institutional settings: by paid or unpaid ‘</a:t>
          </a:r>
          <a:r>
            <a:rPr lang="en-US" sz="1700" kern="1200" dirty="0" err="1" smtClean="0">
              <a:solidFill>
                <a:schemeClr val="tx1"/>
              </a:solidFill>
              <a:latin typeface="Calibri"/>
              <a:cs typeface="Calibri"/>
            </a:rPr>
            <a:t>carers</a:t>
          </a:r>
          <a:r>
            <a:rPr lang="en-US" sz="1700" kern="1200" dirty="0" smtClean="0">
              <a:solidFill>
                <a:schemeClr val="tx1"/>
              </a:solidFill>
              <a:latin typeface="Calibri"/>
              <a:cs typeface="Calibri"/>
            </a:rPr>
            <a:t>’, fellow residents, staff members, volunteers etc in day </a:t>
          </a:r>
          <a:r>
            <a:rPr lang="en-US" sz="1700" kern="1200" dirty="0" err="1" smtClean="0">
              <a:solidFill>
                <a:schemeClr val="tx1"/>
              </a:solidFill>
              <a:latin typeface="Calibri"/>
              <a:cs typeface="Calibri"/>
            </a:rPr>
            <a:t>centres</a:t>
          </a:r>
          <a:r>
            <a:rPr lang="en-US" sz="1700" kern="1200" dirty="0" smtClean="0">
              <a:solidFill>
                <a:schemeClr val="tx1"/>
              </a:solidFill>
              <a:latin typeface="Calibri"/>
              <a:cs typeface="Calibri"/>
            </a:rPr>
            <a:t>, group homes, residential homes, mental health units etc </a:t>
          </a:r>
          <a:endParaRPr lang="en-US" sz="1700" kern="1200" dirty="0">
            <a:solidFill>
              <a:schemeClr val="tx1"/>
            </a:solidFill>
            <a:latin typeface="Calibri"/>
            <a:cs typeface="Calibri"/>
          </a:endParaRPr>
        </a:p>
      </dsp:txBody>
      <dsp:txXfrm>
        <a:off x="3612977" y="2128722"/>
        <a:ext cx="3558109" cy="1685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677BB-5887-9048-8970-51415973447A}">
      <dsp:nvSpPr>
        <dsp:cNvPr id="0" name=""/>
        <dsp:cNvSpPr/>
      </dsp:nvSpPr>
      <dsp:spPr>
        <a:xfrm>
          <a:off x="0" y="-124474"/>
          <a:ext cx="3067629" cy="2748438"/>
        </a:xfrm>
        <a:prstGeom prst="rect">
          <a:avLst/>
        </a:prstGeom>
        <a:solidFill>
          <a:schemeClr val="accent3"/>
        </a:solidFill>
        <a:ln w="508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rgbClr val="103154"/>
              </a:solidFill>
            </a:rPr>
            <a:t>50% of Stay Safe East’s clients who are mothers no longer have their children living with them, as a direct result of domestic abuse and discrimination</a:t>
          </a:r>
          <a:endParaRPr lang="en-GB" sz="2000" b="1" kern="1200" dirty="0">
            <a:solidFill>
              <a:srgbClr val="103154"/>
            </a:solidFill>
          </a:endParaRPr>
        </a:p>
      </dsp:txBody>
      <dsp:txXfrm>
        <a:off x="0" y="-124474"/>
        <a:ext cx="3067629" cy="2748438"/>
      </dsp:txXfrm>
    </dsp:sp>
    <dsp:sp modelId="{FB4A2632-1DFB-A547-829A-480DDEE10DE5}">
      <dsp:nvSpPr>
        <dsp:cNvPr id="0" name=""/>
        <dsp:cNvSpPr/>
      </dsp:nvSpPr>
      <dsp:spPr>
        <a:xfrm rot="21329386">
          <a:off x="3227306" y="937178"/>
          <a:ext cx="1021423" cy="231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3227413" y="986123"/>
        <a:ext cx="952095" cy="138657"/>
      </dsp:txXfrm>
    </dsp:sp>
    <dsp:sp modelId="{4EB63790-AA33-2442-8269-0D7EE79550FD}">
      <dsp:nvSpPr>
        <dsp:cNvPr id="0" name=""/>
        <dsp:cNvSpPr/>
      </dsp:nvSpPr>
      <dsp:spPr>
        <a:xfrm>
          <a:off x="4446544" y="159269"/>
          <a:ext cx="2581293" cy="1517814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6667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103154"/>
              </a:solidFill>
            </a:rPr>
            <a:t>Disabled mother still in the family home</a:t>
          </a:r>
          <a:endParaRPr lang="en-GB" sz="1800" b="1" kern="1200" dirty="0">
            <a:solidFill>
              <a:srgbClr val="103154"/>
            </a:solidFill>
          </a:endParaRPr>
        </a:p>
      </dsp:txBody>
      <dsp:txXfrm>
        <a:off x="4824566" y="381548"/>
        <a:ext cx="1825249" cy="1073256"/>
      </dsp:txXfrm>
    </dsp:sp>
    <dsp:sp modelId="{078E2B7C-5ACC-CC47-ADF9-9DC9D06CCCF9}">
      <dsp:nvSpPr>
        <dsp:cNvPr id="0" name=""/>
        <dsp:cNvSpPr/>
      </dsp:nvSpPr>
      <dsp:spPr>
        <a:xfrm rot="2917101">
          <a:off x="6606886" y="1376287"/>
          <a:ext cx="472530" cy="3050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147532"/>
            <a:satOff val="121"/>
            <a:lumOff val="64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6622395" y="1402965"/>
        <a:ext cx="381012" cy="183036"/>
      </dsp:txXfrm>
    </dsp:sp>
    <dsp:sp modelId="{8190DDF9-7210-EB4E-8244-C6B12BC20E1D}">
      <dsp:nvSpPr>
        <dsp:cNvPr id="0" name=""/>
        <dsp:cNvSpPr/>
      </dsp:nvSpPr>
      <dsp:spPr>
        <a:xfrm>
          <a:off x="6059262" y="1715930"/>
          <a:ext cx="1970132" cy="1371721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rgbClr val="103154"/>
              </a:solidFill>
            </a:rPr>
            <a:t>Bedroom tax</a:t>
          </a:r>
          <a:endParaRPr lang="en-GB" sz="2000" kern="1200" dirty="0">
            <a:solidFill>
              <a:srgbClr val="103154"/>
            </a:solidFill>
          </a:endParaRPr>
        </a:p>
      </dsp:txBody>
      <dsp:txXfrm>
        <a:off x="6347781" y="1916814"/>
        <a:ext cx="1393094" cy="969953"/>
      </dsp:txXfrm>
    </dsp:sp>
    <dsp:sp modelId="{34053577-0621-4840-98F8-1823BFC728C1}">
      <dsp:nvSpPr>
        <dsp:cNvPr id="0" name=""/>
        <dsp:cNvSpPr/>
      </dsp:nvSpPr>
      <dsp:spPr>
        <a:xfrm rot="6520249">
          <a:off x="6575473" y="2961750"/>
          <a:ext cx="441818" cy="3475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295064"/>
            <a:satOff val="243"/>
            <a:lumOff val="129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6644303" y="2981874"/>
        <a:ext cx="337540" cy="208557"/>
      </dsp:txXfrm>
    </dsp:sp>
    <dsp:sp modelId="{9EDE4463-D7C5-994A-8B0A-A61191D740E0}">
      <dsp:nvSpPr>
        <dsp:cNvPr id="0" name=""/>
        <dsp:cNvSpPr/>
      </dsp:nvSpPr>
      <dsp:spPr>
        <a:xfrm>
          <a:off x="5783733" y="3185213"/>
          <a:ext cx="1574779" cy="1233908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rgbClr val="103154"/>
              </a:solidFill>
            </a:rPr>
            <a:t>Arrears </a:t>
          </a:r>
          <a:endParaRPr lang="en-GB" sz="2000" kern="1200" dirty="0">
            <a:solidFill>
              <a:srgbClr val="103154"/>
            </a:solidFill>
          </a:endParaRPr>
        </a:p>
      </dsp:txBody>
      <dsp:txXfrm>
        <a:off x="6014354" y="3365915"/>
        <a:ext cx="1113537" cy="872504"/>
      </dsp:txXfrm>
    </dsp:sp>
    <dsp:sp modelId="{F5C26664-82E4-3A47-96AE-B5F2BBA41783}">
      <dsp:nvSpPr>
        <dsp:cNvPr id="0" name=""/>
        <dsp:cNvSpPr/>
      </dsp:nvSpPr>
      <dsp:spPr>
        <a:xfrm rot="10631784">
          <a:off x="5195541" y="3681291"/>
          <a:ext cx="589838" cy="3475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5299757" y="3748260"/>
        <a:ext cx="485560" cy="208557"/>
      </dsp:txXfrm>
    </dsp:sp>
    <dsp:sp modelId="{D0280B3B-1AD4-C049-93B0-9C8B42F773AE}">
      <dsp:nvSpPr>
        <dsp:cNvPr id="0" name=""/>
        <dsp:cNvSpPr/>
      </dsp:nvSpPr>
      <dsp:spPr>
        <a:xfrm>
          <a:off x="3802254" y="3389097"/>
          <a:ext cx="1376634" cy="1029913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rgbClr val="103154"/>
              </a:solidFill>
            </a:rPr>
            <a:t>Eviction</a:t>
          </a:r>
          <a:endParaRPr lang="en-GB" sz="2000" kern="1200" dirty="0">
            <a:solidFill>
              <a:srgbClr val="103154"/>
            </a:solidFill>
          </a:endParaRPr>
        </a:p>
      </dsp:txBody>
      <dsp:txXfrm>
        <a:off x="4003857" y="3539924"/>
        <a:ext cx="973428" cy="728259"/>
      </dsp:txXfrm>
    </dsp:sp>
    <dsp:sp modelId="{8EB5B01F-26C9-2741-92ED-0C6021BB03FB}">
      <dsp:nvSpPr>
        <dsp:cNvPr id="0" name=""/>
        <dsp:cNvSpPr/>
      </dsp:nvSpPr>
      <dsp:spPr>
        <a:xfrm rot="11252931">
          <a:off x="3366907" y="3617686"/>
          <a:ext cx="548411" cy="3475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3470733" y="3694055"/>
        <a:ext cx="444133" cy="208557"/>
      </dsp:txXfrm>
    </dsp:sp>
    <dsp:sp modelId="{F6509D67-139D-5D4E-9C3F-EF09BDC8FDAA}">
      <dsp:nvSpPr>
        <dsp:cNvPr id="0" name=""/>
        <dsp:cNvSpPr/>
      </dsp:nvSpPr>
      <dsp:spPr>
        <a:xfrm>
          <a:off x="193863" y="2689138"/>
          <a:ext cx="3315941" cy="1730461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33333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rgbClr val="103154"/>
              </a:solidFill>
            </a:rPr>
            <a:t>Not eligible for re-housing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103154"/>
              </a:solidFill>
            </a:rPr>
            <a:t>(in arrears, no children, intentionally homeless)</a:t>
          </a:r>
          <a:endParaRPr lang="en-GB" sz="1800" kern="1200" dirty="0">
            <a:solidFill>
              <a:srgbClr val="103154"/>
            </a:solidFill>
          </a:endParaRPr>
        </a:p>
      </dsp:txBody>
      <dsp:txXfrm>
        <a:off x="679471" y="2942558"/>
        <a:ext cx="2344725" cy="1223621"/>
      </dsp:txXfrm>
    </dsp:sp>
    <dsp:sp modelId="{EAA5DC10-61E3-B348-AE94-F7E13452F503}">
      <dsp:nvSpPr>
        <dsp:cNvPr id="0" name=""/>
        <dsp:cNvSpPr/>
      </dsp:nvSpPr>
      <dsp:spPr>
        <a:xfrm rot="20408371">
          <a:off x="2989927" y="2784266"/>
          <a:ext cx="1025474" cy="347595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993028" y="2871498"/>
        <a:ext cx="921196" cy="208557"/>
      </dsp:txXfrm>
    </dsp:sp>
    <dsp:sp modelId="{E935BFB6-AF35-3A4F-AA98-0FFA15394C9C}">
      <dsp:nvSpPr>
        <dsp:cNvPr id="0" name=""/>
        <dsp:cNvSpPr/>
      </dsp:nvSpPr>
      <dsp:spPr>
        <a:xfrm>
          <a:off x="3698922" y="1519426"/>
          <a:ext cx="2385589" cy="1873783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rgbClr val="103154"/>
              </a:solidFill>
            </a:rPr>
            <a:t>Homeless</a:t>
          </a:r>
          <a:r>
            <a:rPr lang="en-GB" sz="2400" kern="1200" dirty="0" smtClean="0">
              <a:solidFill>
                <a:srgbClr val="103154"/>
              </a:solidFill>
            </a:rPr>
            <a:t> </a:t>
          </a:r>
          <a:endParaRPr lang="en-GB" sz="2400" kern="1200" dirty="0">
            <a:solidFill>
              <a:srgbClr val="103154"/>
            </a:solidFill>
          </a:endParaRPr>
        </a:p>
      </dsp:txBody>
      <dsp:txXfrm>
        <a:off x="4048283" y="1793835"/>
        <a:ext cx="1686867" cy="1324965"/>
      </dsp:txXfrm>
    </dsp:sp>
    <dsp:sp modelId="{10EA09E2-0C0E-9C4B-83E7-7B81C700AF5E}">
      <dsp:nvSpPr>
        <dsp:cNvPr id="0" name=""/>
        <dsp:cNvSpPr/>
      </dsp:nvSpPr>
      <dsp:spPr>
        <a:xfrm rot="11985874">
          <a:off x="3155720" y="1744702"/>
          <a:ext cx="478489" cy="3475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885192"/>
            <a:satOff val="728"/>
            <a:lumOff val="3886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3256926" y="1831852"/>
        <a:ext cx="374211" cy="208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47C8C-079C-9547-8A70-C6C6370B74D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1D234-4A8D-674B-9CA2-19B90A19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77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ysafe-east.org.uk/" TargetMode="External"/><Relationship Id="rId2" Type="http://schemas.openxmlformats.org/officeDocument/2006/relationships/hyperlink" Target="mailto:advocacy@staysafe-east.org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700" y="3713256"/>
            <a:ext cx="64389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Housing rights of Disabled Women Survivors</a:t>
            </a:r>
            <a:br>
              <a:rPr lang="en-US" b="1" dirty="0" smtClean="0"/>
            </a:br>
            <a:r>
              <a:rPr lang="en-US" sz="3100" b="1" dirty="0" smtClean="0"/>
              <a:t>Nothing About Us Without Us  </a:t>
            </a:r>
            <a:endParaRPr lang="en-US" sz="31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2300" y="5183281"/>
            <a:ext cx="5956300" cy="573741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Ruth Bashall and Alex Irving,  Stay Safe East</a:t>
            </a:r>
          </a:p>
          <a:p>
            <a:r>
              <a:rPr lang="en-US" sz="2000" dirty="0" smtClean="0"/>
              <a:t>For Safe as Houses Conference London, October 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2019</a:t>
            </a:r>
            <a:endParaRPr lang="en-US" sz="2000" dirty="0"/>
          </a:p>
        </p:txBody>
      </p:sp>
      <p:pic>
        <p:nvPicPr>
          <p:cNvPr id="4" name="Picture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900" y="3378201"/>
            <a:ext cx="22987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27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Nothing </a:t>
            </a:r>
            <a:r>
              <a:rPr lang="en-US" b="1" dirty="0"/>
              <a:t>about us without </a:t>
            </a:r>
            <a:r>
              <a:rPr lang="en-US" b="1" dirty="0" smtClean="0"/>
              <a:t>us!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Disabled women must be involved in improving services. </a:t>
            </a:r>
          </a:p>
          <a:p>
            <a:pPr marL="0" indent="0">
              <a:buNone/>
            </a:pPr>
            <a:r>
              <a:rPr lang="en-US" dirty="0" smtClean="0"/>
              <a:t>For this, we need: </a:t>
            </a:r>
          </a:p>
          <a:p>
            <a:r>
              <a:rPr lang="en-US" dirty="0" smtClean="0"/>
              <a:t>Resources</a:t>
            </a:r>
          </a:p>
          <a:p>
            <a:r>
              <a:rPr lang="en-US" dirty="0" smtClean="0"/>
              <a:t>Support for Deaf and Disabled People’s Organisations,  particularly those working on VAWG</a:t>
            </a:r>
          </a:p>
          <a:p>
            <a:r>
              <a:rPr lang="en-US" dirty="0" smtClean="0"/>
              <a:t>Accessible ways of engaging with survivors</a:t>
            </a:r>
          </a:p>
          <a:p>
            <a:r>
              <a:rPr lang="en-US" dirty="0" smtClean="0"/>
              <a:t>Support from mainstream VAWG organisations, local housing providers and MOPAC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6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6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84815150-9F50-4ED4-AE4D-23F3EE60265A}" type="slidenum">
              <a:rPr lang="en-US" sz="1400">
                <a:latin typeface="Myriad Pro" pitchFamily="34" charset="0"/>
                <a:ea typeface="ＭＳ Ｐゴシック"/>
                <a:cs typeface="ＭＳ Ｐゴシック"/>
              </a:rPr>
              <a:pPr algn="r" eaLnBrk="0" hangingPunct="0"/>
              <a:t>11</a:t>
            </a:fld>
            <a:endParaRPr lang="en-US" sz="1400">
              <a:latin typeface="Myriad Pro" pitchFamily="34" charset="0"/>
              <a:ea typeface="ＭＳ Ｐゴシック"/>
              <a:cs typeface="ＭＳ Ｐゴシック"/>
            </a:endParaRPr>
          </a:p>
        </p:txBody>
      </p:sp>
      <p:sp>
        <p:nvSpPr>
          <p:cNvPr id="307207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40955" y="1954213"/>
            <a:ext cx="8049766" cy="4751387"/>
          </a:xfrm>
        </p:spPr>
        <p:txBody>
          <a:bodyPr>
            <a:normAutofit/>
          </a:bodyPr>
          <a:lstStyle/>
          <a:p>
            <a:pPr marL="457200" indent="-457200" eaLnBrk="1" hangingPunct="1">
              <a:spcBef>
                <a:spcPts val="1200"/>
              </a:spcBef>
              <a:buFont typeface="Wingdings 2" pitchFamily="18" charset="2"/>
              <a:buNone/>
            </a:pPr>
            <a:endParaRPr lang="en-US" sz="2400" dirty="0" smtClean="0"/>
          </a:p>
          <a:p>
            <a:pPr marL="457200" indent="-457200">
              <a:spcBef>
                <a:spcPts val="1200"/>
              </a:spcBef>
              <a:buNone/>
            </a:pPr>
            <a:r>
              <a:rPr lang="en-GB" sz="2400" b="1" i="1" dirty="0" smtClean="0"/>
              <a:t>Advocacy and Support</a:t>
            </a:r>
          </a:p>
          <a:p>
            <a:pPr marL="457200" indent="-457200">
              <a:spcBef>
                <a:spcPts val="1200"/>
              </a:spcBef>
              <a:buNone/>
            </a:pPr>
            <a:r>
              <a:rPr lang="en-GB" sz="2400" b="1" i="1" dirty="0" smtClean="0"/>
              <a:t>Training, Advice, Working for change</a:t>
            </a:r>
            <a:endParaRPr lang="en-US" sz="2400" b="1" i="1" dirty="0" smtClean="0"/>
          </a:p>
          <a:p>
            <a:pPr marL="457200" indent="-457200" eaLnBrk="1" hangingPunct="1">
              <a:spcBef>
                <a:spcPts val="1200"/>
              </a:spcBef>
              <a:buFont typeface="Wingdings 2" pitchFamily="18" charset="2"/>
              <a:buNone/>
            </a:pPr>
            <a:r>
              <a:rPr lang="en-US" sz="2400" b="1" dirty="0" smtClean="0"/>
              <a:t>90 </a:t>
            </a:r>
            <a:r>
              <a:rPr lang="en-US" sz="2400" b="1" dirty="0" err="1" smtClean="0"/>
              <a:t>Crownfield</a:t>
            </a:r>
            <a:r>
              <a:rPr lang="en-US" sz="2400" b="1" dirty="0" smtClean="0"/>
              <a:t> Road</a:t>
            </a:r>
          </a:p>
          <a:p>
            <a:pPr marL="457200" indent="-457200" eaLnBrk="1" hangingPunct="1">
              <a:spcBef>
                <a:spcPts val="1200"/>
              </a:spcBef>
              <a:buFont typeface="Wingdings 2" pitchFamily="18" charset="2"/>
              <a:buNone/>
            </a:pPr>
            <a:r>
              <a:rPr lang="en-US" sz="2400" b="1" dirty="0" smtClean="0"/>
              <a:t>London E15 2BG</a:t>
            </a:r>
          </a:p>
          <a:p>
            <a:pPr marL="457200" indent="-457200" eaLnBrk="1" hangingPunct="1">
              <a:spcBef>
                <a:spcPts val="1200"/>
              </a:spcBef>
              <a:buFont typeface="Wingdings 2" pitchFamily="18" charset="2"/>
              <a:buNone/>
            </a:pPr>
            <a:r>
              <a:rPr lang="en-US" sz="2400" b="1" dirty="0" smtClean="0"/>
              <a:t>T: 0208 519 7241 SMS/mobile: 07587 134 122</a:t>
            </a:r>
          </a:p>
          <a:p>
            <a:pPr marL="457200" indent="-457200" eaLnBrk="1" hangingPunct="1">
              <a:buFont typeface="Wingdings 2" pitchFamily="18" charset="2"/>
              <a:buNone/>
            </a:pPr>
            <a:r>
              <a:rPr lang="en-US" sz="2400" b="1" dirty="0" smtClean="0">
                <a:hlinkClick r:id="rId2"/>
              </a:rPr>
              <a:t>enquiries@staysafe-east.org.uk</a:t>
            </a:r>
            <a:endParaRPr lang="en-US" sz="2400" b="1" dirty="0" smtClean="0"/>
          </a:p>
          <a:p>
            <a:pPr marL="457200" indent="-457200" eaLnBrk="1" hangingPunct="1">
              <a:buFont typeface="Wingdings 2" pitchFamily="18" charset="2"/>
              <a:buNone/>
            </a:pPr>
            <a:r>
              <a:rPr lang="en-GB" sz="2400" b="1" dirty="0" smtClean="0">
                <a:hlinkClick r:id="rId3"/>
              </a:rPr>
              <a:t>www.staysafe-east.org.uk</a:t>
            </a:r>
            <a:r>
              <a:rPr lang="en-GB" sz="2400" b="1" dirty="0" smtClean="0"/>
              <a:t>     Twitter: @</a:t>
            </a:r>
            <a:r>
              <a:rPr lang="en-GB" sz="2400" b="1" dirty="0" err="1" smtClean="0"/>
              <a:t>staysafeeast</a:t>
            </a:r>
            <a:endParaRPr lang="en-GB" sz="2400" b="1" dirty="0" smtClean="0"/>
          </a:p>
          <a:p>
            <a:pPr marL="457200" indent="-457200" eaLnBrk="1" hangingPunct="1">
              <a:buFont typeface="Wingdings 2" pitchFamily="18" charset="2"/>
              <a:buNone/>
            </a:pPr>
            <a:endParaRPr lang="en-US" sz="2400" b="1" dirty="0" smtClean="0"/>
          </a:p>
        </p:txBody>
      </p:sp>
      <p:pic>
        <p:nvPicPr>
          <p:cNvPr id="7" name="Picture 6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34778"/>
            <a:ext cx="2370017" cy="235602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40955" y="322997"/>
            <a:ext cx="5912245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</a:pPr>
            <a:r>
              <a:rPr lang="en-US" sz="2400" b="1" dirty="0"/>
              <a:t>Stay Safe East</a:t>
            </a:r>
          </a:p>
          <a:p>
            <a:pPr marL="457200" indent="-457200">
              <a:spcBef>
                <a:spcPts val="600"/>
              </a:spcBef>
              <a:buNone/>
            </a:pPr>
            <a:r>
              <a:rPr lang="en-US" b="1" i="1" dirty="0"/>
              <a:t>Tackling sexual and domestic violence, hate crime </a:t>
            </a:r>
            <a:r>
              <a:rPr lang="en-US" b="1" i="1" dirty="0" smtClean="0"/>
              <a:t>and</a:t>
            </a:r>
          </a:p>
          <a:p>
            <a:pPr marL="457200" indent="-457200">
              <a:buNone/>
            </a:pPr>
            <a:r>
              <a:rPr lang="en-US" b="1" i="1" dirty="0" smtClean="0"/>
              <a:t>other </a:t>
            </a:r>
            <a:r>
              <a:rPr lang="en-US" b="1" i="1" dirty="0"/>
              <a:t>human rights abuse  against disabled </a:t>
            </a:r>
            <a:r>
              <a:rPr lang="en-US" b="1" i="1" dirty="0" smtClean="0"/>
              <a:t>people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29809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400" dirty="0" smtClean="0"/>
              <a:t>Stay Safe East</a:t>
            </a:r>
            <a:br>
              <a:rPr lang="en-US" sz="3400" dirty="0" smtClean="0"/>
            </a:br>
            <a:r>
              <a:rPr lang="en-US" sz="2000" dirty="0" smtClean="0"/>
              <a:t>Tackling sexual and domestic violence, hate crime </a:t>
            </a:r>
            <a:br>
              <a:rPr lang="en-US" sz="2000" dirty="0" smtClean="0"/>
            </a:br>
            <a:r>
              <a:rPr lang="en-US" sz="2000" dirty="0" smtClean="0"/>
              <a:t>and other human rights abuse  against disabled people 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348917" y="1949449"/>
            <a:ext cx="8422104" cy="44272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sz="2800" dirty="0" smtClean="0"/>
              <a:t>The only disabled-led organisation working</a:t>
            </a: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ClrTx/>
              <a:buNone/>
            </a:pPr>
            <a:r>
              <a:rPr lang="en-US" sz="2800" dirty="0" smtClean="0"/>
              <a:t>      across all areas of abuse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sz="2800" dirty="0" smtClean="0"/>
              <a:t>A feminist, social model and intersectional perspective</a:t>
            </a:r>
          </a:p>
          <a:p>
            <a:pPr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sz="2800" dirty="0"/>
              <a:t>Human rights based advocacy </a:t>
            </a:r>
            <a:r>
              <a:rPr lang="en-US" sz="2800" dirty="0" smtClean="0"/>
              <a:t>and long-term, holistic support for survivors</a:t>
            </a:r>
          </a:p>
          <a:p>
            <a:pPr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sz="2800" dirty="0" smtClean="0"/>
              <a:t>Peer </a:t>
            </a:r>
            <a:r>
              <a:rPr lang="en-US" sz="2800" dirty="0"/>
              <a:t>support and befriending </a:t>
            </a:r>
          </a:p>
          <a:p>
            <a:pPr eaLnBrk="1" hangingPunct="1"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sz="2800" dirty="0" smtClean="0"/>
              <a:t>Working for change: policy and campaigning at London and national level </a:t>
            </a:r>
          </a:p>
          <a:p>
            <a:pPr eaLnBrk="1" hangingPunct="1"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sz="2800" dirty="0" smtClean="0"/>
              <a:t>Training, consultancy, casework advice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700" y="222079"/>
            <a:ext cx="1671517" cy="160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0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context of violence against disabled women and girls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545132"/>
              </p:ext>
            </p:extLst>
          </p:nvPr>
        </p:nvGraphicFramePr>
        <p:xfrm>
          <a:off x="779463" y="1949450"/>
          <a:ext cx="7780337" cy="4578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861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95833"/>
            <a:ext cx="7958137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Barriers to safe housing for disabled survivors: </a:t>
            </a:r>
            <a:br>
              <a:rPr lang="en-US" sz="3600" dirty="0" smtClean="0"/>
            </a:br>
            <a:r>
              <a:rPr lang="en-GB" b="1" dirty="0" smtClean="0"/>
              <a:t>Housing eligibility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563" y="1810124"/>
            <a:ext cx="8174036" cy="459067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ClrTx/>
              <a:buFont typeface="Wingdings" charset="2"/>
              <a:buChar char="§"/>
            </a:pPr>
            <a:r>
              <a:rPr lang="en-GB" sz="3600" dirty="0" smtClean="0">
                <a:solidFill>
                  <a:schemeClr val="tx1"/>
                </a:solidFill>
              </a:rPr>
              <a:t>Burden </a:t>
            </a:r>
            <a:r>
              <a:rPr lang="en-GB" sz="3600" dirty="0">
                <a:solidFill>
                  <a:schemeClr val="tx1"/>
                </a:solidFill>
              </a:rPr>
              <a:t>of proof </a:t>
            </a:r>
            <a:r>
              <a:rPr lang="en-GB" sz="3600" dirty="0" smtClean="0">
                <a:solidFill>
                  <a:schemeClr val="tx1"/>
                </a:solidFill>
              </a:rPr>
              <a:t>on survivors to prove </a:t>
            </a:r>
            <a:r>
              <a:rPr lang="en-GB" sz="3600" dirty="0">
                <a:solidFill>
                  <a:schemeClr val="tx1"/>
                </a:solidFill>
              </a:rPr>
              <a:t>they are </a:t>
            </a:r>
            <a:r>
              <a:rPr lang="en-GB" sz="3600" dirty="0" smtClean="0">
                <a:solidFill>
                  <a:schemeClr val="tx1"/>
                </a:solidFill>
              </a:rPr>
              <a:t>“more vulnerable than </a:t>
            </a:r>
            <a:r>
              <a:rPr lang="en-GB" sz="3600" dirty="0">
                <a:solidFill>
                  <a:schemeClr val="tx1"/>
                </a:solidFill>
              </a:rPr>
              <a:t>the </a:t>
            </a:r>
            <a:r>
              <a:rPr lang="en-GB" sz="3600" dirty="0" smtClean="0">
                <a:solidFill>
                  <a:schemeClr val="tx1"/>
                </a:solidFill>
              </a:rPr>
              <a:t>average person </a:t>
            </a:r>
            <a:r>
              <a:rPr lang="en-GB" sz="3600" dirty="0">
                <a:solidFill>
                  <a:schemeClr val="tx1"/>
                </a:solidFill>
              </a:rPr>
              <a:t>who is street </a:t>
            </a:r>
            <a:r>
              <a:rPr lang="en-GB" sz="3600" dirty="0" smtClean="0">
                <a:solidFill>
                  <a:schemeClr val="tx1"/>
                </a:solidFill>
              </a:rPr>
              <a:t>homeless”. Gender and disability risks not recognised</a:t>
            </a:r>
            <a:endParaRPr lang="en-GB" sz="3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charset="2"/>
              <a:buChar char="§"/>
            </a:pPr>
            <a:r>
              <a:rPr lang="en-GB" sz="3600" dirty="0" smtClean="0">
                <a:solidFill>
                  <a:schemeClr val="tx1"/>
                </a:solidFill>
              </a:rPr>
              <a:t>Housing authorities fail to take account of disability as a’ vulnerability’ factor: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Tx/>
              <a:buFont typeface="Wingdings" charset="2"/>
              <a:buChar char="§"/>
            </a:pPr>
            <a:r>
              <a:rPr lang="en-GB" sz="3600" dirty="0" smtClean="0">
                <a:solidFill>
                  <a:schemeClr val="tx1"/>
                </a:solidFill>
              </a:rPr>
              <a:t>Risks not recognised especially for women with learning difficulties or cognitive impairments, mental health issues, are </a:t>
            </a:r>
            <a:r>
              <a:rPr lang="en-GB" sz="3600" dirty="0" err="1" smtClean="0">
                <a:solidFill>
                  <a:schemeClr val="tx1"/>
                </a:solidFill>
              </a:rPr>
              <a:t>neuro</a:t>
            </a:r>
            <a:r>
              <a:rPr lang="en-GB" sz="3600" dirty="0" smtClean="0">
                <a:solidFill>
                  <a:schemeClr val="tx1"/>
                </a:solidFill>
              </a:rPr>
              <a:t>-diverse or have non-visible impairments 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Tx/>
              <a:buFont typeface="Wingdings" charset="2"/>
              <a:buChar char="§"/>
            </a:pPr>
            <a:r>
              <a:rPr lang="en-GB" sz="3600" dirty="0" smtClean="0">
                <a:solidFill>
                  <a:schemeClr val="tx1"/>
                </a:solidFill>
              </a:rPr>
              <a:t>Coercive </a:t>
            </a:r>
            <a:r>
              <a:rPr lang="en-GB" sz="3600" dirty="0">
                <a:solidFill>
                  <a:schemeClr val="tx1"/>
                </a:solidFill>
              </a:rPr>
              <a:t>control </a:t>
            </a:r>
            <a:r>
              <a:rPr lang="en-GB" sz="3600" dirty="0" smtClean="0">
                <a:solidFill>
                  <a:schemeClr val="tx1"/>
                </a:solidFill>
              </a:rPr>
              <a:t>of disabled women poorly understood and not </a:t>
            </a:r>
            <a:r>
              <a:rPr lang="en-GB" sz="3600" dirty="0">
                <a:solidFill>
                  <a:schemeClr val="tx1"/>
                </a:solidFill>
              </a:rPr>
              <a:t>seen as high risk by police or </a:t>
            </a:r>
            <a:r>
              <a:rPr lang="en-GB" sz="3600" dirty="0" smtClean="0">
                <a:solidFill>
                  <a:schemeClr val="tx1"/>
                </a:solidFill>
              </a:rPr>
              <a:t>housing; disabled </a:t>
            </a:r>
            <a:r>
              <a:rPr lang="en-GB" sz="3600" dirty="0"/>
              <a:t>women least likely </a:t>
            </a:r>
            <a:r>
              <a:rPr lang="en-GB" sz="3600" dirty="0" smtClean="0"/>
              <a:t>to report DV or SV to the police, in part due to barriers and disbelief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charset="2"/>
              <a:buChar char="§"/>
            </a:pPr>
            <a:r>
              <a:rPr lang="en-GB" sz="3600" dirty="0" smtClean="0"/>
              <a:t>Assumptions that younger disabled women will return to their family 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charset="2"/>
              <a:buChar char="§"/>
            </a:pPr>
            <a:r>
              <a:rPr lang="en-GB" sz="3600" dirty="0" smtClean="0"/>
              <a:t>Women with high support needs seen as responsibility of adult social care </a:t>
            </a:r>
            <a:r>
              <a:rPr lang="mr-IN" sz="3600" dirty="0" smtClean="0"/>
              <a:t>–</a:t>
            </a:r>
            <a:r>
              <a:rPr lang="en-GB" sz="3600" dirty="0" smtClean="0"/>
              <a:t> institutionalisation? 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charset="2"/>
              <a:buChar char="§"/>
            </a:pPr>
            <a:r>
              <a:rPr lang="en-GB" sz="3600" dirty="0" smtClean="0"/>
              <a:t>Disabled women blamed for their own abuse e.g. cuckooing and sexual exploitation- seen as unable to manage a tenancy    </a:t>
            </a:r>
          </a:p>
          <a:p>
            <a:pPr>
              <a:buClrTx/>
              <a:buFont typeface="Wingdings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7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refuges a place of safety for disabled survivors?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949824"/>
            <a:ext cx="8293100" cy="445097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n-GB" sz="2000" dirty="0" smtClean="0"/>
              <a:t>Housing authorities are still pushing </a:t>
            </a:r>
            <a:r>
              <a:rPr lang="en-GB" sz="2000" dirty="0"/>
              <a:t>women </a:t>
            </a:r>
            <a:r>
              <a:rPr lang="en-GB" sz="2000" dirty="0" smtClean="0"/>
              <a:t>towards refuges as the first option but</a:t>
            </a:r>
            <a:r>
              <a:rPr lang="mr-IN" sz="2000" dirty="0" smtClean="0"/>
              <a:t>…</a:t>
            </a:r>
            <a:r>
              <a:rPr lang="en-GB" sz="2000" dirty="0" smtClean="0"/>
              <a:t> </a:t>
            </a:r>
          </a:p>
          <a:p>
            <a:pPr marL="0" indent="0">
              <a:spcBef>
                <a:spcPts val="800"/>
              </a:spcBef>
              <a:buClrTx/>
              <a:buNone/>
            </a:pPr>
            <a:r>
              <a:rPr lang="en-GB" sz="2000" b="1" dirty="0" smtClean="0"/>
              <a:t>Very few refuges ‘work’ </a:t>
            </a:r>
            <a:r>
              <a:rPr lang="en-GB" sz="2000" b="1" dirty="0"/>
              <a:t>for disabled </a:t>
            </a:r>
            <a:r>
              <a:rPr lang="en-GB" sz="2000" b="1" dirty="0" smtClean="0"/>
              <a:t>women:</a:t>
            </a:r>
          </a:p>
          <a:p>
            <a:pPr lvl="1">
              <a:buClrTx/>
              <a:buFont typeface="Wingdings" charset="2"/>
              <a:buChar char="§"/>
            </a:pPr>
            <a:r>
              <a:rPr lang="en-GB" dirty="0" smtClean="0"/>
              <a:t>Discrimination e.g. disabled and Deaf women seen as a ‘health and safety risk’; women with “complex needs” (!) only have access to two specialist refuges in London; </a:t>
            </a:r>
          </a:p>
          <a:p>
            <a:pPr lvl="1">
              <a:buClrTx/>
              <a:buFont typeface="Wingdings" charset="2"/>
              <a:buChar char="§"/>
            </a:pPr>
            <a:r>
              <a:rPr lang="en-GB" dirty="0" smtClean="0"/>
              <a:t>very few have good access, none </a:t>
            </a:r>
            <a:r>
              <a:rPr lang="en-GB" dirty="0"/>
              <a:t>have a </a:t>
            </a:r>
            <a:r>
              <a:rPr lang="en-GB" dirty="0" smtClean="0"/>
              <a:t>spare room </a:t>
            </a:r>
            <a:r>
              <a:rPr lang="en-GB" dirty="0"/>
              <a:t>for a </a:t>
            </a:r>
            <a:r>
              <a:rPr lang="en-GB" dirty="0" smtClean="0"/>
              <a:t>PA, only a handful have 24 hour staff, none are able to reserve accessible rooms due to funding </a:t>
            </a:r>
          </a:p>
          <a:p>
            <a:pPr lvl="1">
              <a:buClrTx/>
              <a:buFont typeface="Wingdings" charset="2"/>
              <a:buChar char="§"/>
            </a:pPr>
            <a:r>
              <a:rPr lang="en-GB" dirty="0" smtClean="0"/>
              <a:t>Lack of space and share facilities are especially difficult for disabled women</a:t>
            </a:r>
          </a:p>
          <a:p>
            <a:pPr marL="6350" indent="0">
              <a:spcBef>
                <a:spcPts val="200"/>
              </a:spcBef>
              <a:buClrTx/>
              <a:buNone/>
            </a:pPr>
            <a:r>
              <a:rPr lang="en-GB" sz="2200" i="1" dirty="0" smtClean="0"/>
              <a:t>Disabled women are not </a:t>
            </a:r>
            <a:r>
              <a:rPr lang="en-GB" sz="2200" i="1" dirty="0"/>
              <a:t>vulnerable enough to be eligible for </a:t>
            </a:r>
            <a:r>
              <a:rPr lang="en-GB" sz="2200" i="1" dirty="0" smtClean="0"/>
              <a:t>housing     but too “vulnerable” </a:t>
            </a:r>
            <a:r>
              <a:rPr lang="en-GB" sz="2200" i="1" dirty="0"/>
              <a:t>for </a:t>
            </a:r>
            <a:r>
              <a:rPr lang="en-GB" sz="2200" i="1" dirty="0" smtClean="0"/>
              <a:t>refuges.</a:t>
            </a: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201849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processes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949824"/>
            <a:ext cx="7854951" cy="4336676"/>
          </a:xfrm>
        </p:spPr>
        <p:txBody>
          <a:bodyPr>
            <a:normAutofit fontScale="92500" lnSpcReduction="20000"/>
          </a:bodyPr>
          <a:lstStyle/>
          <a:p>
            <a:pPr>
              <a:buClrTx/>
              <a:buFont typeface="Wingdings" charset="2"/>
              <a:buChar char="§"/>
            </a:pPr>
            <a:r>
              <a:rPr lang="en-GB" dirty="0" smtClean="0"/>
              <a:t>There has been no </a:t>
            </a:r>
            <a:r>
              <a:rPr lang="en-GB" dirty="0"/>
              <a:t>improvement since </a:t>
            </a:r>
            <a:r>
              <a:rPr lang="en-GB" dirty="0" smtClean="0"/>
              <a:t>the Homelessness Reduction Act </a:t>
            </a:r>
            <a:r>
              <a:rPr lang="en-GB" dirty="0"/>
              <a:t>in </a:t>
            </a:r>
            <a:r>
              <a:rPr lang="en-GB" dirty="0" smtClean="0"/>
              <a:t>preparedness by local </a:t>
            </a:r>
            <a:r>
              <a:rPr lang="en-GB" dirty="0"/>
              <a:t>authorities </a:t>
            </a:r>
            <a:r>
              <a:rPr lang="en-GB" dirty="0" smtClean="0"/>
              <a:t>to prevent disabled victims of domestic abuse from becoming homeless</a:t>
            </a:r>
          </a:p>
          <a:p>
            <a:pPr>
              <a:buClrTx/>
              <a:buFont typeface="Wingdings" charset="2"/>
              <a:buChar char="§"/>
            </a:pPr>
            <a:r>
              <a:rPr lang="en-GB" dirty="0" smtClean="0"/>
              <a:t>Very slow to provide safety measures if a woman needs to stay in her home </a:t>
            </a:r>
          </a:p>
          <a:p>
            <a:pPr>
              <a:buClrTx/>
              <a:buFont typeface="Wingdings" charset="2"/>
              <a:buChar char="§"/>
            </a:pPr>
            <a:r>
              <a:rPr lang="en-GB" dirty="0" smtClean="0"/>
              <a:t>Greater impact </a:t>
            </a:r>
            <a:r>
              <a:rPr lang="en-GB" dirty="0"/>
              <a:t>on disabled women who have </a:t>
            </a:r>
            <a:r>
              <a:rPr lang="en-GB" dirty="0" smtClean="0"/>
              <a:t>fewer </a:t>
            </a:r>
            <a:r>
              <a:rPr lang="en-GB" dirty="0"/>
              <a:t>accommodation </a:t>
            </a:r>
            <a:r>
              <a:rPr lang="en-GB" dirty="0" smtClean="0"/>
              <a:t>options </a:t>
            </a:r>
          </a:p>
          <a:p>
            <a:pPr>
              <a:buClrTx/>
              <a:buFont typeface="Wingdings" charset="2"/>
              <a:buChar char="§"/>
            </a:pPr>
            <a:r>
              <a:rPr lang="en-GB" dirty="0" smtClean="0"/>
              <a:t>Process is inaccessible </a:t>
            </a:r>
            <a:r>
              <a:rPr lang="mr-IN" dirty="0" smtClean="0"/>
              <a:t>–</a:t>
            </a:r>
            <a:r>
              <a:rPr lang="en-GB" dirty="0" smtClean="0"/>
              <a:t> small print, jargon, long waiting times in housing office, requirement to prove vulnerability; arranging communication support delays the process and leaves the woman at risk</a:t>
            </a:r>
          </a:p>
          <a:p>
            <a:pPr>
              <a:buClrTx/>
              <a:buFont typeface="Wingdings" charset="2"/>
              <a:buChar char="§"/>
            </a:pPr>
            <a:r>
              <a:rPr lang="en-GB" dirty="0" smtClean="0"/>
              <a:t>No absolute right to an advocate/IDVA or ISVA to support the applicant through the process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38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55599"/>
            <a:ext cx="7583488" cy="905433"/>
          </a:xfrm>
        </p:spPr>
        <p:txBody>
          <a:bodyPr>
            <a:normAutofit/>
          </a:bodyPr>
          <a:lstStyle/>
          <a:p>
            <a:r>
              <a:rPr lang="en-US" dirty="0" smtClean="0"/>
              <a:t>An appropriate offer?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08524"/>
            <a:ext cx="8102600" cy="46795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600"/>
              </a:spcBef>
              <a:buClrTx/>
              <a:buFont typeface="Wingdings" charset="2"/>
              <a:buChar char=""/>
            </a:pPr>
            <a:r>
              <a:rPr lang="en-GB" sz="1800" dirty="0" smtClean="0"/>
              <a:t>No </a:t>
            </a:r>
            <a:r>
              <a:rPr lang="en-GB" sz="1800" dirty="0"/>
              <a:t>requirement for </a:t>
            </a:r>
            <a:r>
              <a:rPr lang="en-GB" sz="1800" dirty="0" smtClean="0"/>
              <a:t>housing authorities or landlords to keep accurate information about accessibility of temporary accommodation. Housing officers don’t know </a:t>
            </a:r>
            <a:r>
              <a:rPr lang="en-GB" sz="1800" dirty="0"/>
              <a:t>what an accessible property is, the agents </a:t>
            </a:r>
            <a:r>
              <a:rPr lang="en-GB" sz="1800" dirty="0" smtClean="0"/>
              <a:t>don’t know,  landlords don’t know. Requests for hotel accommodation met with disbelief ‘we don</a:t>
            </a:r>
            <a:r>
              <a:rPr lang="mr-IN" sz="1800" dirty="0" smtClean="0"/>
              <a:t>’</a:t>
            </a:r>
            <a:r>
              <a:rPr lang="en-GB" sz="1800" dirty="0" smtClean="0"/>
              <a:t>t have them on our list’ </a:t>
            </a:r>
          </a:p>
          <a:p>
            <a:pPr>
              <a:spcBef>
                <a:spcPts val="600"/>
              </a:spcBef>
              <a:buClrTx/>
              <a:buFont typeface="Wingdings" charset="2"/>
              <a:buChar char=""/>
            </a:pPr>
            <a:r>
              <a:rPr lang="en-GB" sz="1800" dirty="0" smtClean="0"/>
              <a:t> </a:t>
            </a:r>
            <a:r>
              <a:rPr lang="en-GB" sz="1800" dirty="0"/>
              <a:t>Almost no fully accessible temporary accommodation suitable for wheelchair users and others with mobility needs</a:t>
            </a:r>
          </a:p>
          <a:p>
            <a:pPr>
              <a:spcBef>
                <a:spcPts val="600"/>
              </a:spcBef>
              <a:buClrTx/>
              <a:buFont typeface="Wingdings" charset="2"/>
              <a:buChar char=""/>
            </a:pPr>
            <a:r>
              <a:rPr lang="en-GB" sz="1800" dirty="0"/>
              <a:t>Needs of e.g. </a:t>
            </a:r>
            <a:r>
              <a:rPr lang="en-GB" sz="1800" dirty="0" err="1"/>
              <a:t>neuro</a:t>
            </a:r>
            <a:r>
              <a:rPr lang="en-GB" sz="1800" dirty="0"/>
              <a:t>-diverse women or others not to share accommodation not </a:t>
            </a:r>
            <a:r>
              <a:rPr lang="en-GB" sz="1800" dirty="0" smtClean="0"/>
              <a:t>recognised; risks to disabled women ignored</a:t>
            </a:r>
            <a:endParaRPr lang="en-GB" sz="1800" dirty="0"/>
          </a:p>
          <a:p>
            <a:pPr>
              <a:spcBef>
                <a:spcPts val="600"/>
              </a:spcBef>
              <a:buClrTx/>
              <a:buFont typeface="Wingdings" charset="2"/>
              <a:buChar char=""/>
            </a:pPr>
            <a:r>
              <a:rPr lang="en-GB" sz="1800" dirty="0" smtClean="0"/>
              <a:t>Institutional </a:t>
            </a:r>
            <a:r>
              <a:rPr lang="en-GB" sz="1800" dirty="0"/>
              <a:t>options </a:t>
            </a:r>
            <a:r>
              <a:rPr lang="en-GB" sz="1800" dirty="0" smtClean="0"/>
              <a:t>experienced </a:t>
            </a:r>
            <a:r>
              <a:rPr lang="en-GB" sz="1800" dirty="0"/>
              <a:t>as punishment by disabled </a:t>
            </a:r>
            <a:r>
              <a:rPr lang="en-GB" sz="1800" dirty="0" smtClean="0"/>
              <a:t>survivors, and puts them at risk of further abuse</a:t>
            </a:r>
          </a:p>
          <a:p>
            <a:pPr>
              <a:lnSpc>
                <a:spcPct val="120000"/>
              </a:lnSpc>
              <a:spcBef>
                <a:spcPts val="800"/>
              </a:spcBef>
              <a:buClrTx/>
              <a:buFont typeface="Wingdings" charset="2"/>
              <a:buChar char=""/>
            </a:pPr>
            <a:r>
              <a:rPr lang="en-GB" sz="1800" dirty="0" smtClean="0"/>
              <a:t> Inappropriate accommodation increases the risk that a disabled women will return to abuse   </a:t>
            </a:r>
            <a:endParaRPr lang="en-GB" sz="1800" dirty="0"/>
          </a:p>
          <a:p>
            <a:pPr>
              <a:lnSpc>
                <a:spcPct val="90000"/>
              </a:lnSpc>
              <a:spcBef>
                <a:spcPts val="800"/>
              </a:spcBef>
              <a:buClrTx/>
              <a:buFont typeface="Wingdings" charset="2"/>
              <a:buChar char=""/>
            </a:pPr>
            <a:r>
              <a:rPr lang="en-GB" sz="1800" dirty="0" smtClean="0"/>
              <a:t>Still very little </a:t>
            </a:r>
            <a:r>
              <a:rPr lang="en-GB" sz="1800" dirty="0"/>
              <a:t>accessible </a:t>
            </a:r>
            <a:r>
              <a:rPr lang="en-GB" sz="1800" dirty="0" smtClean="0"/>
              <a:t>permanent housing </a:t>
            </a:r>
            <a:r>
              <a:rPr lang="en-GB" sz="1800" dirty="0"/>
              <a:t>being </a:t>
            </a:r>
            <a:r>
              <a:rPr lang="en-GB" sz="1800" dirty="0" smtClean="0"/>
              <a:t>built across London </a:t>
            </a:r>
            <a:r>
              <a:rPr lang="mr-IN" sz="1800" dirty="0" smtClean="0"/>
              <a:t>–</a:t>
            </a:r>
            <a:r>
              <a:rPr lang="en-GB" sz="1800" dirty="0" smtClean="0"/>
              <a:t> some boroughs ignoring the London Plan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8894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Disabled mothers and housing: </a:t>
            </a:r>
            <a:br>
              <a:rPr lang="en-US" dirty="0" smtClean="0"/>
            </a:br>
            <a:r>
              <a:rPr lang="en-US" dirty="0" smtClean="0"/>
              <a:t>the impact of domestic abuse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475253"/>
              </p:ext>
            </p:extLst>
          </p:nvPr>
        </p:nvGraphicFramePr>
        <p:xfrm>
          <a:off x="349250" y="1866900"/>
          <a:ext cx="8223249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470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406399"/>
            <a:ext cx="7583488" cy="841933"/>
          </a:xfrm>
        </p:spPr>
        <p:txBody>
          <a:bodyPr/>
          <a:lstStyle/>
          <a:p>
            <a:r>
              <a:rPr lang="en-US" dirty="0" smtClean="0"/>
              <a:t>Inclusive solutions?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1695824"/>
            <a:ext cx="8089899" cy="4514476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ClrTx/>
              <a:buNone/>
            </a:pPr>
            <a:r>
              <a:rPr lang="en-GB" sz="3600" dirty="0" smtClean="0"/>
              <a:t>Solace’s proposals would </a:t>
            </a:r>
            <a:r>
              <a:rPr lang="en-GB" sz="3600" dirty="0"/>
              <a:t>have a </a:t>
            </a:r>
            <a:r>
              <a:rPr lang="en-GB" sz="3600" dirty="0" smtClean="0"/>
              <a:t>significant </a:t>
            </a:r>
            <a:r>
              <a:rPr lang="en-GB" sz="3600" dirty="0"/>
              <a:t>impact on disabled </a:t>
            </a:r>
            <a:r>
              <a:rPr lang="en-GB" sz="3600" dirty="0" smtClean="0"/>
              <a:t>women survivors if: </a:t>
            </a:r>
            <a:endParaRPr lang="en-GB" sz="3600" dirty="0"/>
          </a:p>
          <a:p>
            <a:pPr>
              <a:lnSpc>
                <a:spcPct val="120000"/>
              </a:lnSpc>
              <a:spcBef>
                <a:spcPts val="600"/>
              </a:spcBef>
              <a:buClrTx/>
              <a:buFont typeface="Wingdings" charset="2"/>
              <a:buChar char="§"/>
            </a:pPr>
            <a:r>
              <a:rPr lang="en-GB" sz="3600" b="1" dirty="0" smtClean="0"/>
              <a:t>Particular </a:t>
            </a:r>
            <a:r>
              <a:rPr lang="en-GB" sz="3600" b="1" dirty="0"/>
              <a:t>forms of VAWG faced by disabled </a:t>
            </a:r>
            <a:r>
              <a:rPr lang="en-GB" sz="3600" b="1" dirty="0" smtClean="0"/>
              <a:t>women  </a:t>
            </a:r>
            <a:r>
              <a:rPr lang="en-GB" sz="3600" b="1" dirty="0" err="1"/>
              <a:t>eg</a:t>
            </a:r>
            <a:r>
              <a:rPr lang="en-GB" sz="3600" b="1" dirty="0"/>
              <a:t> cuckooing, coercive control </a:t>
            </a:r>
            <a:r>
              <a:rPr lang="en-GB" sz="3600" b="1" dirty="0" smtClean="0"/>
              <a:t>etc) are recognised in policy and guidance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  <a:buFont typeface="Wingdings" charset="2"/>
              <a:buChar char="§"/>
            </a:pPr>
            <a:r>
              <a:rPr lang="en-GB" sz="3600" b="1" dirty="0" smtClean="0"/>
              <a:t>Homeless reduction teams are required  to keep a register of accessibility details for  interim private accommodation, and landlords have a duty to supply this information -  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  <a:buFont typeface="Wingdings" charset="2"/>
              <a:buChar char="§"/>
            </a:pPr>
            <a:r>
              <a:rPr lang="en-GB" sz="3600" b="1" dirty="0" smtClean="0"/>
              <a:t>Allocation of ‘reserved’ long-term accommodation (</a:t>
            </a:r>
            <a:r>
              <a:rPr lang="en-GB" sz="3600" b="1" u="sng" dirty="0" smtClean="0"/>
              <a:t>and</a:t>
            </a:r>
            <a:r>
              <a:rPr lang="en-GB" sz="3600" b="1" dirty="0" smtClean="0"/>
              <a:t> shorter term interim accommodation) includes </a:t>
            </a:r>
            <a:r>
              <a:rPr lang="en-GB" sz="3600" b="1" dirty="0"/>
              <a:t>a set percentage of accessible properties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Tx/>
              <a:buFont typeface="Wingdings" charset="2"/>
              <a:buChar char="§"/>
            </a:pPr>
            <a:r>
              <a:rPr lang="en-GB" sz="3600" b="1" dirty="0" smtClean="0"/>
              <a:t>A clear </a:t>
            </a:r>
            <a:r>
              <a:rPr lang="en-GB" sz="3600" b="1" dirty="0"/>
              <a:t>and inclusive pathway </a:t>
            </a:r>
            <a:r>
              <a:rPr lang="en-GB" sz="3600" b="1" dirty="0" smtClean="0"/>
              <a:t>that:</a:t>
            </a:r>
            <a:endParaRPr lang="en-GB" sz="3600" b="1" dirty="0"/>
          </a:p>
          <a:p>
            <a:pPr lvl="1">
              <a:lnSpc>
                <a:spcPct val="120000"/>
              </a:lnSpc>
              <a:spcBef>
                <a:spcPts val="0"/>
              </a:spcBef>
              <a:buClrTx/>
              <a:buFont typeface="Wingdings" charset="2"/>
              <a:buChar char="§"/>
            </a:pPr>
            <a:r>
              <a:rPr lang="en-GB" sz="3600" b="1" dirty="0" smtClean="0"/>
              <a:t>is </a:t>
            </a:r>
            <a:r>
              <a:rPr lang="en-GB" sz="3600" b="1" dirty="0"/>
              <a:t>accessible to all applicants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Tx/>
              <a:buFont typeface="Wingdings" charset="2"/>
              <a:buChar char="§"/>
            </a:pPr>
            <a:r>
              <a:rPr lang="en-GB" sz="3600" b="1" dirty="0"/>
              <a:t>does not require </a:t>
            </a:r>
            <a:r>
              <a:rPr lang="en-GB" sz="3600" b="1" dirty="0" smtClean="0"/>
              <a:t>applicants to </a:t>
            </a:r>
            <a:r>
              <a:rPr lang="en-GB" sz="3600" b="1" dirty="0"/>
              <a:t>produce crime numbers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Tx/>
              <a:buFont typeface="Wingdings" charset="2"/>
              <a:buChar char="§"/>
            </a:pPr>
            <a:r>
              <a:rPr lang="en-GB" sz="3600" b="1" dirty="0"/>
              <a:t>Allows applicants access to an IDVA, ISVA or advocate who can </a:t>
            </a:r>
            <a:r>
              <a:rPr lang="en-GB" sz="3600" b="1" dirty="0" smtClean="0"/>
              <a:t>assist </a:t>
            </a:r>
            <a:r>
              <a:rPr lang="en-GB" sz="3600" b="1" dirty="0"/>
              <a:t>with the process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  <a:buFont typeface="Wingdings" charset="2"/>
              <a:buChar char="§"/>
            </a:pPr>
            <a:r>
              <a:rPr lang="en-GB" sz="3600" b="1" dirty="0" smtClean="0"/>
              <a:t>Mandatory disability equality training for all housing servic</a:t>
            </a:r>
            <a:r>
              <a:rPr lang="en-GB" sz="3600" dirty="0" smtClean="0"/>
              <a:t>es  </a:t>
            </a:r>
            <a:endParaRPr lang="en-GB" sz="3600" dirty="0"/>
          </a:p>
          <a:p>
            <a:pPr lvl="1">
              <a:buClrTx/>
              <a:buFont typeface="Wingdings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73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175</TotalTime>
  <Words>1014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Corbel</vt:lpstr>
      <vt:lpstr>Myriad Pro</vt:lpstr>
      <vt:lpstr>Wingdings</vt:lpstr>
      <vt:lpstr>Wingdings 2</vt:lpstr>
      <vt:lpstr>Pixel</vt:lpstr>
      <vt:lpstr>Housing rights of Disabled Women Survivors Nothing About Us Without Us  </vt:lpstr>
      <vt:lpstr>Stay Safe East Tackling sexual and domestic violence, hate crime  and other human rights abuse  against disabled people </vt:lpstr>
      <vt:lpstr>A context of violence against disabled women and girls </vt:lpstr>
      <vt:lpstr> Barriers to safe housing for disabled survivors:  Housing eligibility </vt:lpstr>
      <vt:lpstr>Are refuges a place of safety for disabled survivors?</vt:lpstr>
      <vt:lpstr>Housing processes </vt:lpstr>
      <vt:lpstr>An appropriate offer?  </vt:lpstr>
      <vt:lpstr>Disabled mothers and housing:  the impact of domestic abuse</vt:lpstr>
      <vt:lpstr>Inclusive solutions?</vt:lpstr>
      <vt:lpstr>Nothing about us without us!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rights of Disabled Women Survivors Nothing About Us Without Us</dc:title>
  <dc:creator>Ruth Bashall</dc:creator>
  <cp:lastModifiedBy>Policy</cp:lastModifiedBy>
  <cp:revision>21</cp:revision>
  <cp:lastPrinted>2019-10-06T19:02:14Z</cp:lastPrinted>
  <dcterms:created xsi:type="dcterms:W3CDTF">2019-10-05T22:03:03Z</dcterms:created>
  <dcterms:modified xsi:type="dcterms:W3CDTF">2021-03-04T13:02:00Z</dcterms:modified>
</cp:coreProperties>
</file>